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charts/chart28.xml" ContentType="application/vnd.openxmlformats-officedocument.drawingml.char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26.xml" ContentType="application/vnd.openxmlformats-officedocument.drawingml.chart+xml"/>
  <Override PartName="/ppt/charts/chart35.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charts/chart3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3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charts/chart29.xml" ContentType="application/vnd.openxmlformats-officedocument.drawingml.char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charts/chart18.xml" ContentType="application/vnd.openxmlformats-officedocument.drawingml.chart+xml"/>
  <Override PartName="/ppt/charts/chart27.xml" ContentType="application/vnd.openxmlformats-officedocument.drawingml.chart+xml"/>
  <Override PartName="/ppt/charts/chart36.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charts/chart25.xml" ContentType="application/vnd.openxmlformats-officedocument.drawingml.chart+xml"/>
  <Override PartName="/ppt/charts/chart34.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80" r:id="rId2"/>
    <p:sldId id="257" r:id="rId3"/>
    <p:sldId id="274" r:id="rId4"/>
    <p:sldId id="275" r:id="rId5"/>
    <p:sldId id="279" r:id="rId6"/>
    <p:sldId id="261" r:id="rId7"/>
    <p:sldId id="262" r:id="rId8"/>
    <p:sldId id="263" r:id="rId9"/>
    <p:sldId id="264" r:id="rId10"/>
    <p:sldId id="277" r:id="rId11"/>
    <p:sldId id="265" r:id="rId12"/>
    <p:sldId id="278" r:id="rId13"/>
    <p:sldId id="260" r:id="rId14"/>
    <p:sldId id="267" r:id="rId15"/>
    <p:sldId id="268" r:id="rId16"/>
    <p:sldId id="282" r:id="rId17"/>
  </p:sldIdLst>
  <p:sldSz cx="6858000" cy="9144000" type="screen4x3"/>
  <p:notesSz cx="68580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p:scale>
          <a:sx n="80" d="100"/>
          <a:sy n="80" d="100"/>
        </p:scale>
        <p:origin x="-1668" y="157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Office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Office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Office_Excel_Worksheet27.xlsx"/></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Office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Office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Office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Office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Office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Office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Office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Office_Excel_Worksheet36.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sv-SE"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Locations in Sweden</a:t>
            </a:r>
            <a:endParaRPr lang="zh-CN" altLang="sv-SE" sz="1200" b="1" i="0" u="none" strike="noStrike" kern="1200" baseline="0" dirty="0">
              <a:solidFill>
                <a:prstClr val="black"/>
              </a:solidFill>
              <a:latin typeface="Arial" pitchFamily="34" charset="0"/>
              <a:ea typeface="+mn-ea"/>
              <a:cs typeface="Arial" pitchFamily="34" charset="0"/>
            </a:endParaRPr>
          </a:p>
        </c:rich>
      </c:tx>
      <c:layout/>
    </c:title>
    <c:plotArea>
      <c:layout/>
      <c:barChart>
        <c:barDir val="col"/>
        <c:grouping val="clustered"/>
        <c:ser>
          <c:idx val="0"/>
          <c:order val="0"/>
          <c:tx>
            <c:strRef>
              <c:f>Sheet1!$B$1</c:f>
              <c:strCache>
                <c:ptCount val="1"/>
                <c:pt idx="0">
                  <c:v>所在地区</c:v>
                </c:pt>
              </c:strCache>
            </c:strRef>
          </c:tx>
          <c:dLbls>
            <c:txPr>
              <a:bodyPr/>
              <a:lstStyle/>
              <a:p>
                <a:pPr>
                  <a:defRPr b="1" baseline="0">
                    <a:solidFill>
                      <a:schemeClr val="bg1"/>
                    </a:solidFill>
                  </a:defRPr>
                </a:pPr>
                <a:endParaRPr lang="sv-SE"/>
              </a:p>
            </c:txPr>
            <c:dLblPos val="ctr"/>
            <c:showVal val="1"/>
          </c:dLbls>
          <c:cat>
            <c:strRef>
              <c:f>Sheet1!$A$2:$A$4</c:f>
              <c:strCache>
                <c:ptCount val="3"/>
                <c:pt idx="0">
                  <c:v>North </c:v>
                </c:pt>
                <c:pt idx="1">
                  <c:v>Middle</c:v>
                </c:pt>
                <c:pt idx="2">
                  <c:v>South</c:v>
                </c:pt>
              </c:strCache>
            </c:strRef>
          </c:cat>
          <c:val>
            <c:numRef>
              <c:f>Sheet1!$B$2:$B$4</c:f>
              <c:numCache>
                <c:formatCode>0%</c:formatCode>
                <c:ptCount val="3"/>
                <c:pt idx="0">
                  <c:v>0</c:v>
                </c:pt>
                <c:pt idx="1">
                  <c:v>0.81818181818182001</c:v>
                </c:pt>
                <c:pt idx="2">
                  <c:v>0.18181818181818246</c:v>
                </c:pt>
              </c:numCache>
            </c:numRef>
          </c:val>
        </c:ser>
        <c:axId val="75339648"/>
        <c:axId val="75341184"/>
      </c:barChart>
      <c:catAx>
        <c:axId val="75339648"/>
        <c:scaling>
          <c:orientation val="minMax"/>
        </c:scaling>
        <c:axPos val="b"/>
        <c:tickLblPos val="nextTo"/>
        <c:crossAx val="75341184"/>
        <c:crosses val="autoZero"/>
        <c:auto val="1"/>
        <c:lblAlgn val="ctr"/>
        <c:lblOffset val="100"/>
      </c:catAx>
      <c:valAx>
        <c:axId val="75341184"/>
        <c:scaling>
          <c:orientation val="minMax"/>
        </c:scaling>
        <c:axPos val="l"/>
        <c:numFmt formatCode="0%" sourceLinked="1"/>
        <c:tickLblPos val="nextTo"/>
        <c:crossAx val="75339648"/>
        <c:crosses val="autoZero"/>
        <c:crossBetween val="between"/>
      </c:valAx>
    </c:plotArea>
    <c:plotVisOnly val="1"/>
    <c:dispBlanksAs val="gap"/>
  </c:chart>
  <c:spPr>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lang="en-US" altLang="sv-SE" sz="1400" b="1" i="0" u="none" strike="noStrike" kern="1200" baseline="0">
                <a:solidFill>
                  <a:prstClr val="black"/>
                </a:solidFill>
                <a:latin typeface="+mn-ea"/>
                <a:ea typeface="+mn-ea"/>
                <a:cs typeface="+mn-cs"/>
              </a:defRPr>
            </a:pPr>
            <a:r>
              <a:rPr altLang="sv-SE" sz="1400" b="1" i="0" u="none" strike="noStrike" kern="1200" baseline="0" dirty="0">
                <a:solidFill>
                  <a:prstClr val="black"/>
                </a:solidFill>
                <a:latin typeface="+mn-ea"/>
                <a:ea typeface="+mn-ea"/>
                <a:cs typeface="+mn-cs"/>
              </a:rPr>
              <a:t>Why </a:t>
            </a:r>
            <a:r>
              <a:rPr lang="en-US" altLang="sv-SE" sz="1400" b="1" i="0" u="none" strike="noStrike" kern="1200" baseline="0" dirty="0" smtClean="0">
                <a:solidFill>
                  <a:prstClr val="black"/>
                </a:solidFill>
                <a:latin typeface="Arial" pitchFamily="34" charset="0"/>
                <a:ea typeface="+mn-ea"/>
                <a:cs typeface="Arial" pitchFamily="34" charset="0"/>
              </a:rPr>
              <a:t>Sweden</a:t>
            </a:r>
            <a:r>
              <a:rPr lang="en-US" altLang="sv-SE" sz="1200" b="1" i="0" u="none" strike="noStrike" kern="1200" baseline="0" dirty="0" smtClean="0">
                <a:solidFill>
                  <a:prstClr val="black"/>
                </a:solidFill>
                <a:latin typeface="Arial" pitchFamily="34" charset="0"/>
                <a:ea typeface="+mn-ea"/>
                <a:cs typeface="Arial" pitchFamily="34" charset="0"/>
              </a:rPr>
              <a:t> (</a:t>
            </a:r>
            <a:r>
              <a:rPr altLang="sv-SE" sz="1400" b="1" i="0" u="none" strike="noStrike" kern="1200" baseline="0" dirty="0" smtClean="0">
                <a:solidFill>
                  <a:prstClr val="black"/>
                </a:solidFill>
                <a:latin typeface="+mn-ea"/>
                <a:ea typeface="+mn-ea"/>
                <a:cs typeface="+mn-cs"/>
              </a:rPr>
              <a:t>multiple</a:t>
            </a:r>
            <a:r>
              <a:rPr altLang="sv-SE" sz="1400" b="1" i="0" u="none" strike="noStrike" kern="1200" baseline="0" dirty="0">
                <a:solidFill>
                  <a:prstClr val="black"/>
                </a:solidFill>
                <a:latin typeface="+mn-ea"/>
                <a:ea typeface="+mn-ea"/>
                <a:cs typeface="+mn-cs"/>
              </a:rPr>
              <a:t>)</a:t>
            </a:r>
          </a:p>
        </c:rich>
      </c:tx>
      <c:layout/>
    </c:title>
    <c:plotArea>
      <c:layout/>
      <c:barChart>
        <c:barDir val="col"/>
        <c:grouping val="clustered"/>
        <c:ser>
          <c:idx val="0"/>
          <c:order val="0"/>
          <c:tx>
            <c:strRef>
              <c:f>Sheet1!$B$1</c:f>
              <c:strCache>
                <c:ptCount val="1"/>
                <c:pt idx="0">
                  <c:v>Why nordic countries?(multiple)</c:v>
                </c:pt>
              </c:strCache>
            </c:strRef>
          </c:tx>
          <c:dLbls>
            <c:txPr>
              <a:bodyPr/>
              <a:lstStyle/>
              <a:p>
                <a:pPr>
                  <a:defRPr b="1" baseline="0">
                    <a:solidFill>
                      <a:schemeClr val="bg1"/>
                    </a:solidFill>
                  </a:defRPr>
                </a:pPr>
                <a:endParaRPr lang="sv-SE"/>
              </a:p>
            </c:txPr>
            <c:dLblPos val="ctr"/>
            <c:showVal val="1"/>
          </c:dLbls>
          <c:cat>
            <c:strRef>
              <c:f>Sheet1!$A$2:$A$7</c:f>
              <c:strCache>
                <c:ptCount val="6"/>
                <c:pt idx="0">
                  <c:v>Establish International Brand</c:v>
                </c:pt>
                <c:pt idx="1">
                  <c:v>Develop overseas market</c:v>
                </c:pt>
                <c:pt idx="2">
                  <c:v>International management</c:v>
                </c:pt>
                <c:pt idx="3">
                  <c:v>Advanced technology</c:v>
                </c:pt>
                <c:pt idx="4">
                  <c:v>Purchase and supply for Chinese market</c:v>
                </c:pt>
                <c:pt idx="5">
                  <c:v>private reasons</c:v>
                </c:pt>
              </c:strCache>
            </c:strRef>
          </c:cat>
          <c:val>
            <c:numRef>
              <c:f>Sheet1!$B$2:$B$7</c:f>
              <c:numCache>
                <c:formatCode>0%</c:formatCode>
                <c:ptCount val="6"/>
                <c:pt idx="0">
                  <c:v>1</c:v>
                </c:pt>
                <c:pt idx="1">
                  <c:v>0.81818181818181956</c:v>
                </c:pt>
                <c:pt idx="2">
                  <c:v>0.27272727272727282</c:v>
                </c:pt>
                <c:pt idx="3">
                  <c:v>0.27272727272727282</c:v>
                </c:pt>
                <c:pt idx="4">
                  <c:v>0.18181818181818232</c:v>
                </c:pt>
                <c:pt idx="5">
                  <c:v>0</c:v>
                </c:pt>
              </c:numCache>
            </c:numRef>
          </c:val>
        </c:ser>
        <c:axId val="121259136"/>
        <c:axId val="121260672"/>
      </c:barChart>
      <c:catAx>
        <c:axId val="121259136"/>
        <c:scaling>
          <c:orientation val="minMax"/>
        </c:scaling>
        <c:axPos val="b"/>
        <c:tickLblPos val="nextTo"/>
        <c:crossAx val="121260672"/>
        <c:crosses val="autoZero"/>
        <c:auto val="1"/>
        <c:lblAlgn val="ctr"/>
        <c:lblOffset val="100"/>
      </c:catAx>
      <c:valAx>
        <c:axId val="121260672"/>
        <c:scaling>
          <c:orientation val="minMax"/>
        </c:scaling>
        <c:axPos val="l"/>
        <c:majorGridlines>
          <c:spPr>
            <a:ln>
              <a:noFill/>
            </a:ln>
          </c:spPr>
        </c:majorGridlines>
        <c:numFmt formatCode="0%" sourceLinked="1"/>
        <c:tickLblPos val="nextTo"/>
        <c:crossAx val="121259136"/>
        <c:crosses val="autoZero"/>
        <c:crossBetween val="between"/>
      </c:valAx>
      <c:spPr>
        <a:ln>
          <a:noFill/>
        </a:ln>
      </c:spPr>
    </c:plotArea>
    <c:plotVisOnly val="1"/>
    <c:dispBlanksAs val="gap"/>
  </c:chart>
  <c:spPr>
    <a:ln>
      <a:no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sv-SE" dirty="0"/>
              <a:t>Importance of </a:t>
            </a:r>
            <a:r>
              <a:rPr lang="en-US" altLang="sv-SE" sz="1400" b="1" i="0" u="none" strike="noStrike" kern="1200" baseline="0" dirty="0" smtClean="0">
                <a:solidFill>
                  <a:prstClr val="black"/>
                </a:solidFill>
                <a:latin typeface="Arial" pitchFamily="34" charset="0"/>
                <a:ea typeface="+mn-ea"/>
                <a:cs typeface="Arial" pitchFamily="34" charset="0"/>
              </a:rPr>
              <a:t>Swedish</a:t>
            </a:r>
            <a:r>
              <a:rPr lang="en-US" altLang="sv-SE" dirty="0" smtClean="0"/>
              <a:t> </a:t>
            </a:r>
            <a:r>
              <a:rPr lang="en-US" altLang="sv-SE" dirty="0"/>
              <a:t>market </a:t>
            </a:r>
          </a:p>
        </c:rich>
      </c:tx>
      <c:layout>
        <c:manualLayout>
          <c:xMode val="edge"/>
          <c:yMode val="edge"/>
          <c:x val="0.20625259984032812"/>
          <c:y val="9.0235451874856348E-2"/>
        </c:manualLayout>
      </c:layout>
    </c:title>
    <c:plotArea>
      <c:layout/>
      <c:barChart>
        <c:barDir val="col"/>
        <c:grouping val="clustered"/>
        <c:ser>
          <c:idx val="0"/>
          <c:order val="0"/>
          <c:tx>
            <c:strRef>
              <c:f>Sheet1!$B$1</c:f>
              <c:strCache>
                <c:ptCount val="1"/>
                <c:pt idx="0">
                  <c:v>Importance of Nordic market </c:v>
                </c:pt>
              </c:strCache>
            </c:strRef>
          </c:tx>
          <c:dLbls>
            <c:txPr>
              <a:bodyPr/>
              <a:lstStyle/>
              <a:p>
                <a:pPr>
                  <a:defRPr b="1" baseline="0">
                    <a:solidFill>
                      <a:schemeClr val="bg1"/>
                    </a:solidFill>
                  </a:defRPr>
                </a:pPr>
                <a:endParaRPr lang="sv-SE"/>
              </a:p>
            </c:txPr>
            <c:dLblPos val="ctr"/>
            <c:showVal val="1"/>
          </c:dLbls>
          <c:cat>
            <c:strRef>
              <c:f>Sheet1!$A$2:$A$5</c:f>
              <c:strCache>
                <c:ptCount val="4"/>
                <c:pt idx="0">
                  <c:v>First</c:v>
                </c:pt>
                <c:pt idx="1">
                  <c:v>First 3</c:v>
                </c:pt>
                <c:pt idx="2">
                  <c:v>one of many others</c:v>
                </c:pt>
                <c:pt idx="3">
                  <c:v>not important</c:v>
                </c:pt>
              </c:strCache>
            </c:strRef>
          </c:cat>
          <c:val>
            <c:numRef>
              <c:f>Sheet1!$B$2:$B$5</c:f>
              <c:numCache>
                <c:formatCode>0%</c:formatCode>
                <c:ptCount val="4"/>
                <c:pt idx="0">
                  <c:v>9.0909090909091064E-2</c:v>
                </c:pt>
                <c:pt idx="1">
                  <c:v>9.0909090909091064E-2</c:v>
                </c:pt>
                <c:pt idx="2">
                  <c:v>0.81818181818181956</c:v>
                </c:pt>
                <c:pt idx="3">
                  <c:v>0</c:v>
                </c:pt>
              </c:numCache>
            </c:numRef>
          </c:val>
        </c:ser>
        <c:axId val="122797056"/>
        <c:axId val="122798848"/>
      </c:barChart>
      <c:catAx>
        <c:axId val="122797056"/>
        <c:scaling>
          <c:orientation val="minMax"/>
        </c:scaling>
        <c:axPos val="b"/>
        <c:tickLblPos val="nextTo"/>
        <c:crossAx val="122798848"/>
        <c:crosses val="autoZero"/>
        <c:auto val="1"/>
        <c:lblAlgn val="ctr"/>
        <c:lblOffset val="100"/>
      </c:catAx>
      <c:valAx>
        <c:axId val="122798848"/>
        <c:scaling>
          <c:orientation val="minMax"/>
        </c:scaling>
        <c:axPos val="l"/>
        <c:majorGridlines>
          <c:spPr>
            <a:ln>
              <a:noFill/>
            </a:ln>
          </c:spPr>
        </c:majorGridlines>
        <c:numFmt formatCode="0%" sourceLinked="1"/>
        <c:tickLblPos val="nextTo"/>
        <c:crossAx val="122797056"/>
        <c:crosses val="autoZero"/>
        <c:crossBetween val="between"/>
      </c:valAx>
      <c:spPr>
        <a:ln>
          <a:noFill/>
        </a:ln>
      </c:spPr>
    </c:plotArea>
    <c:plotVisOnly val="1"/>
    <c:dispBlanksAs val="gap"/>
  </c:chart>
  <c:spPr>
    <a:ln>
      <a:no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sv-SE" dirty="0" smtClean="0"/>
              <a:t>Competition </a:t>
            </a:r>
            <a:r>
              <a:rPr lang="en-US" altLang="sv-SE" sz="1400" b="1" i="0" u="none" strike="noStrike" kern="1200" baseline="0" dirty="0">
                <a:solidFill>
                  <a:prstClr val="black"/>
                </a:solidFill>
                <a:latin typeface="+mn-ea"/>
                <a:ea typeface="+mn-ea"/>
                <a:cs typeface="+mn-cs"/>
              </a:rPr>
              <a:t>on</a:t>
            </a:r>
            <a:r>
              <a:rPr lang="en-US" altLang="sv-SE" dirty="0"/>
              <a:t> </a:t>
            </a:r>
            <a:r>
              <a:rPr lang="en-US" altLang="sv-SE" sz="1400" b="1" i="0" u="none" strike="noStrike" kern="1200" baseline="0" dirty="0" smtClean="0">
                <a:solidFill>
                  <a:prstClr val="black"/>
                </a:solidFill>
                <a:latin typeface="Arial" pitchFamily="34" charset="0"/>
                <a:ea typeface="+mn-ea"/>
                <a:cs typeface="Arial" pitchFamily="34" charset="0"/>
              </a:rPr>
              <a:t>local</a:t>
            </a:r>
            <a:r>
              <a:rPr lang="en-US" altLang="sv-SE" dirty="0" smtClean="0"/>
              <a:t> </a:t>
            </a:r>
            <a:r>
              <a:rPr lang="en-US" altLang="sv-SE" dirty="0"/>
              <a:t>market</a:t>
            </a:r>
          </a:p>
        </c:rich>
      </c:tx>
      <c:layout/>
    </c:title>
    <c:plotArea>
      <c:layout/>
      <c:barChart>
        <c:barDir val="col"/>
        <c:grouping val="clustered"/>
        <c:ser>
          <c:idx val="0"/>
          <c:order val="0"/>
          <c:tx>
            <c:strRef>
              <c:f>Sheet1!$B$1</c:f>
              <c:strCache>
                <c:ptCount val="1"/>
                <c:pt idx="0">
                  <c:v>Competetion on loacal market</c:v>
                </c:pt>
              </c:strCache>
            </c:strRef>
          </c:tx>
          <c:dLbls>
            <c:txPr>
              <a:bodyPr/>
              <a:lstStyle/>
              <a:p>
                <a:pPr>
                  <a:defRPr b="1" baseline="0">
                    <a:solidFill>
                      <a:schemeClr val="bg1"/>
                    </a:solidFill>
                  </a:defRPr>
                </a:pPr>
                <a:endParaRPr lang="sv-SE"/>
              </a:p>
            </c:txPr>
            <c:dLblPos val="ctr"/>
            <c:showVal val="1"/>
          </c:dLbls>
          <c:cat>
            <c:strRef>
              <c:f>Sheet1!$A$2:$A$6</c:f>
              <c:strCache>
                <c:ptCount val="5"/>
                <c:pt idx="0">
                  <c:v>Not fierce</c:v>
                </c:pt>
                <c:pt idx="1">
                  <c:v>fairly fierce</c:v>
                </c:pt>
                <c:pt idx="2">
                  <c:v>normal</c:v>
                </c:pt>
                <c:pt idx="3">
                  <c:v>fierce</c:v>
                </c:pt>
                <c:pt idx="4">
                  <c:v>Very fierce</c:v>
                </c:pt>
              </c:strCache>
            </c:strRef>
          </c:cat>
          <c:val>
            <c:numRef>
              <c:f>Sheet1!$B$2:$B$6</c:f>
              <c:numCache>
                <c:formatCode>0%</c:formatCode>
                <c:ptCount val="5"/>
                <c:pt idx="0">
                  <c:v>0</c:v>
                </c:pt>
                <c:pt idx="1">
                  <c:v>9.0909090909091064E-2</c:v>
                </c:pt>
                <c:pt idx="2">
                  <c:v>0.54545454545454541</c:v>
                </c:pt>
                <c:pt idx="3">
                  <c:v>0.27272727272727282</c:v>
                </c:pt>
                <c:pt idx="4">
                  <c:v>9.0909090909091064E-2</c:v>
                </c:pt>
              </c:numCache>
            </c:numRef>
          </c:val>
        </c:ser>
        <c:axId val="123077376"/>
        <c:axId val="123078912"/>
      </c:barChart>
      <c:catAx>
        <c:axId val="123077376"/>
        <c:scaling>
          <c:orientation val="minMax"/>
        </c:scaling>
        <c:axPos val="b"/>
        <c:tickLblPos val="nextTo"/>
        <c:crossAx val="123078912"/>
        <c:crosses val="autoZero"/>
        <c:auto val="1"/>
        <c:lblAlgn val="ctr"/>
        <c:lblOffset val="100"/>
      </c:catAx>
      <c:valAx>
        <c:axId val="123078912"/>
        <c:scaling>
          <c:orientation val="minMax"/>
        </c:scaling>
        <c:axPos val="l"/>
        <c:majorGridlines>
          <c:spPr>
            <a:ln>
              <a:noFill/>
            </a:ln>
          </c:spPr>
        </c:majorGridlines>
        <c:numFmt formatCode="0%" sourceLinked="1"/>
        <c:tickLblPos val="nextTo"/>
        <c:crossAx val="123077376"/>
        <c:crosses val="autoZero"/>
        <c:crossBetween val="between"/>
      </c:valAx>
    </c:plotArea>
    <c:plotVisOnly val="1"/>
    <c:dispBlanksAs val="gap"/>
  </c:chart>
  <c:spPr>
    <a:ln>
      <a:no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defRPr sz="1400">
              <a:latin typeface="+mn-ea"/>
              <a:ea typeface="+mn-ea"/>
            </a:defRPr>
          </a:pPr>
          <a:endParaRPr lang="sv-SE"/>
        </a:p>
      </c:txPr>
    </c:title>
    <c:plotArea>
      <c:layout/>
      <c:barChart>
        <c:barDir val="col"/>
        <c:grouping val="clustered"/>
        <c:ser>
          <c:idx val="0"/>
          <c:order val="0"/>
          <c:tx>
            <c:strRef>
              <c:f>Sheet1!$B$1</c:f>
              <c:strCache>
                <c:ptCount val="1"/>
                <c:pt idx="0">
                  <c:v>Local competitors (multiple)</c:v>
                </c:pt>
              </c:strCache>
            </c:strRef>
          </c:tx>
          <c:dLbls>
            <c:txPr>
              <a:bodyPr/>
              <a:lstStyle/>
              <a:p>
                <a:pPr>
                  <a:defRPr b="1" baseline="0">
                    <a:solidFill>
                      <a:schemeClr val="bg1"/>
                    </a:solidFill>
                  </a:defRPr>
                </a:pPr>
                <a:endParaRPr lang="sv-SE"/>
              </a:p>
            </c:txPr>
            <c:dLblPos val="ctr"/>
            <c:showVal val="1"/>
          </c:dLbls>
          <c:cat>
            <c:strRef>
              <c:f>Sheet1!$A$2:$A$5</c:f>
              <c:strCache>
                <c:ptCount val="4"/>
                <c:pt idx="0">
                  <c:v>Local companies</c:v>
                </c:pt>
                <c:pt idx="1">
                  <c:v>Foreign Companies operating locally</c:v>
                </c:pt>
                <c:pt idx="2">
                  <c:v>Local Chinese companies</c:v>
                </c:pt>
                <c:pt idx="3">
                  <c:v>Chinese companies in China</c:v>
                </c:pt>
              </c:strCache>
            </c:strRef>
          </c:cat>
          <c:val>
            <c:numRef>
              <c:f>Sheet1!$B$2:$B$5</c:f>
              <c:numCache>
                <c:formatCode>0%</c:formatCode>
                <c:ptCount val="4"/>
                <c:pt idx="0">
                  <c:v>0.54545454545454541</c:v>
                </c:pt>
                <c:pt idx="1">
                  <c:v>0.63636363636363713</c:v>
                </c:pt>
                <c:pt idx="2">
                  <c:v>9.0909090909091064E-2</c:v>
                </c:pt>
                <c:pt idx="3">
                  <c:v>0.18181818181818207</c:v>
                </c:pt>
              </c:numCache>
            </c:numRef>
          </c:val>
        </c:ser>
        <c:axId val="123142912"/>
        <c:axId val="123144448"/>
      </c:barChart>
      <c:catAx>
        <c:axId val="123142912"/>
        <c:scaling>
          <c:orientation val="minMax"/>
        </c:scaling>
        <c:axPos val="b"/>
        <c:tickLblPos val="nextTo"/>
        <c:crossAx val="123144448"/>
        <c:crosses val="autoZero"/>
        <c:auto val="1"/>
        <c:lblAlgn val="ctr"/>
        <c:lblOffset val="100"/>
      </c:catAx>
      <c:valAx>
        <c:axId val="123144448"/>
        <c:scaling>
          <c:orientation val="minMax"/>
        </c:scaling>
        <c:axPos val="l"/>
        <c:majorGridlines>
          <c:spPr>
            <a:ln>
              <a:noFill/>
            </a:ln>
          </c:spPr>
        </c:majorGridlines>
        <c:numFmt formatCode="0%" sourceLinked="1"/>
        <c:tickLblPos val="nextTo"/>
        <c:crossAx val="123142912"/>
        <c:crosses val="autoZero"/>
        <c:crossBetween val="between"/>
      </c:valAx>
    </c:plotArea>
    <c:plotVisOnly val="1"/>
    <c:dispBlanksAs val="gap"/>
  </c:chart>
  <c:spPr>
    <a:ln>
      <a:noFill/>
    </a:ln>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sv-SE" sz="1400" b="1" i="0" u="none" strike="noStrike" kern="1200" baseline="0" dirty="0">
                <a:solidFill>
                  <a:prstClr val="black"/>
                </a:solidFill>
                <a:latin typeface="Arial" pitchFamily="34" charset="0"/>
                <a:ea typeface="+mn-ea"/>
                <a:cs typeface="Arial" pitchFamily="34" charset="0"/>
              </a:rPr>
              <a:t>Advantages</a:t>
            </a:r>
            <a:r>
              <a:rPr lang="en-US" altLang="sv-SE" dirty="0"/>
              <a:t> comparing with local </a:t>
            </a:r>
            <a:r>
              <a:rPr lang="en-US" altLang="sv-SE" dirty="0" smtClean="0"/>
              <a:t>competitors </a:t>
            </a:r>
            <a:r>
              <a:rPr lang="en-US" altLang="sv-SE" dirty="0"/>
              <a:t>(multiple）</a:t>
            </a:r>
          </a:p>
        </c:rich>
      </c:tx>
      <c:layout/>
    </c:title>
    <c:plotArea>
      <c:layout/>
      <c:barChart>
        <c:barDir val="bar"/>
        <c:grouping val="clustered"/>
        <c:ser>
          <c:idx val="0"/>
          <c:order val="0"/>
          <c:tx>
            <c:strRef>
              <c:f>Sheet1!$B$1</c:f>
              <c:strCache>
                <c:ptCount val="1"/>
                <c:pt idx="0">
                  <c:v>Advantages comparing with local competitiors (multiple）</c:v>
                </c:pt>
              </c:strCache>
            </c:strRef>
          </c:tx>
          <c:dLbls>
            <c:txPr>
              <a:bodyPr/>
              <a:lstStyle/>
              <a:p>
                <a:pPr>
                  <a:defRPr b="1" baseline="0">
                    <a:solidFill>
                      <a:schemeClr val="bg1"/>
                    </a:solidFill>
                  </a:defRPr>
                </a:pPr>
                <a:endParaRPr lang="sv-SE"/>
              </a:p>
            </c:txPr>
            <c:dLblPos val="ctr"/>
            <c:showVal val="1"/>
          </c:dLbls>
          <c:cat>
            <c:strRef>
              <c:f>Sheet1!$A$2:$A$9</c:f>
              <c:strCache>
                <c:ptCount val="8"/>
                <c:pt idx="0">
                  <c:v>Brand</c:v>
                </c:pt>
                <c:pt idx="1">
                  <c:v>Price</c:v>
                </c:pt>
                <c:pt idx="2">
                  <c:v>Customer Relationship</c:v>
                </c:pt>
                <c:pt idx="3">
                  <c:v>Supply Chain and Logistics</c:v>
                </c:pt>
                <c:pt idx="4">
                  <c:v>Creativity</c:v>
                </c:pt>
                <c:pt idx="5">
                  <c:v>Human Resource and Company Culture</c:v>
                </c:pt>
                <c:pt idx="6">
                  <c:v>Professional Administration and Technical Staff</c:v>
                </c:pt>
                <c:pt idx="7">
                  <c:v>Business Process</c:v>
                </c:pt>
              </c:strCache>
            </c:strRef>
          </c:cat>
          <c:val>
            <c:numRef>
              <c:f>Sheet1!$B$2:$B$9</c:f>
              <c:numCache>
                <c:formatCode>0%</c:formatCode>
                <c:ptCount val="8"/>
                <c:pt idx="0">
                  <c:v>0.54545454545454541</c:v>
                </c:pt>
                <c:pt idx="1">
                  <c:v>0.36363636363636381</c:v>
                </c:pt>
                <c:pt idx="2">
                  <c:v>0.54545454545454541</c:v>
                </c:pt>
                <c:pt idx="3">
                  <c:v>9.0909090909091064E-2</c:v>
                </c:pt>
                <c:pt idx="4">
                  <c:v>0.36363636363636381</c:v>
                </c:pt>
                <c:pt idx="5">
                  <c:v>0.27272727272727282</c:v>
                </c:pt>
                <c:pt idx="6">
                  <c:v>0.36363636363636381</c:v>
                </c:pt>
                <c:pt idx="7">
                  <c:v>0.27272727272727282</c:v>
                </c:pt>
              </c:numCache>
            </c:numRef>
          </c:val>
        </c:ser>
        <c:axId val="123172736"/>
        <c:axId val="123174272"/>
      </c:barChart>
      <c:catAx>
        <c:axId val="123172736"/>
        <c:scaling>
          <c:orientation val="minMax"/>
        </c:scaling>
        <c:axPos val="l"/>
        <c:tickLblPos val="nextTo"/>
        <c:crossAx val="123174272"/>
        <c:crosses val="autoZero"/>
        <c:auto val="1"/>
        <c:lblAlgn val="ctr"/>
        <c:lblOffset val="100"/>
      </c:catAx>
      <c:valAx>
        <c:axId val="123174272"/>
        <c:scaling>
          <c:orientation val="minMax"/>
        </c:scaling>
        <c:axPos val="b"/>
        <c:majorGridlines>
          <c:spPr>
            <a:ln>
              <a:noFill/>
            </a:ln>
          </c:spPr>
        </c:majorGridlines>
        <c:numFmt formatCode="0%" sourceLinked="1"/>
        <c:tickLblPos val="nextTo"/>
        <c:crossAx val="123172736"/>
        <c:crosses val="autoZero"/>
        <c:crossBetween val="between"/>
      </c:valAx>
    </c:plotArea>
    <c:plotVisOnly val="1"/>
    <c:dispBlanksAs val="gap"/>
  </c:chart>
  <c:spPr>
    <a:ln>
      <a:no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defRPr lang="en-US" altLang="sv-SE" sz="1200" b="1" i="0" u="none" strike="noStrike" kern="1200" baseline="0" dirty="0" err="1">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Main Risks and Challenges in Sweden (Multiple)</c:v>
                </c:pt>
              </c:strCache>
            </c:strRef>
          </c:tx>
          <c:dLbls>
            <c:txPr>
              <a:bodyPr/>
              <a:lstStyle/>
              <a:p>
                <a:pPr>
                  <a:defRPr sz="900" b="1" baseline="0">
                    <a:solidFill>
                      <a:schemeClr val="bg1"/>
                    </a:solidFill>
                  </a:defRPr>
                </a:pPr>
                <a:endParaRPr lang="sv-SE"/>
              </a:p>
            </c:txPr>
            <c:dLblPos val="ctr"/>
            <c:showVal val="1"/>
          </c:dLbls>
          <c:cat>
            <c:strRef>
              <c:f>Sheet1!$A$2:$A$11</c:f>
              <c:strCache>
                <c:ptCount val="10"/>
                <c:pt idx="0">
                  <c:v>China-Sweden relation</c:v>
                </c:pt>
                <c:pt idx="1">
                  <c:v>Investment Policy Change locally</c:v>
                </c:pt>
                <c:pt idx="2">
                  <c:v>Different Management Culture</c:v>
                </c:pt>
                <c:pt idx="3">
                  <c:v>Lack of proper management team</c:v>
                </c:pt>
                <c:pt idx="4">
                  <c:v>Lack of proper employees</c:v>
                </c:pt>
                <c:pt idx="5">
                  <c:v>High Cost of Labour</c:v>
                </c:pt>
                <c:pt idx="6">
                  <c:v>High Tax</c:v>
                </c:pt>
                <c:pt idx="7">
                  <c:v>National protectionism</c:v>
                </c:pt>
                <c:pt idx="8">
                  <c:v>Union and labour law</c:v>
                </c:pt>
                <c:pt idx="9">
                  <c:v>Low Efficiency of Authorities</c:v>
                </c:pt>
              </c:strCache>
            </c:strRef>
          </c:cat>
          <c:val>
            <c:numRef>
              <c:f>Sheet1!$B$2:$B$11</c:f>
              <c:numCache>
                <c:formatCode>0%</c:formatCode>
                <c:ptCount val="10"/>
                <c:pt idx="0">
                  <c:v>0.16666666666666666</c:v>
                </c:pt>
                <c:pt idx="1">
                  <c:v>5.5555555555555462E-2</c:v>
                </c:pt>
                <c:pt idx="2">
                  <c:v>0.6111111111111116</c:v>
                </c:pt>
                <c:pt idx="3">
                  <c:v>0.6111111111111116</c:v>
                </c:pt>
                <c:pt idx="4">
                  <c:v>0.16666666666666666</c:v>
                </c:pt>
                <c:pt idx="5">
                  <c:v>0.66666666666666663</c:v>
                </c:pt>
                <c:pt idx="6">
                  <c:v>0.22222222222222221</c:v>
                </c:pt>
                <c:pt idx="7">
                  <c:v>0</c:v>
                </c:pt>
                <c:pt idx="8">
                  <c:v>0</c:v>
                </c:pt>
                <c:pt idx="9">
                  <c:v>0.1111111111111111</c:v>
                </c:pt>
              </c:numCache>
            </c:numRef>
          </c:val>
        </c:ser>
        <c:axId val="123242752"/>
        <c:axId val="123248640"/>
      </c:barChart>
      <c:catAx>
        <c:axId val="123242752"/>
        <c:scaling>
          <c:orientation val="minMax"/>
        </c:scaling>
        <c:axPos val="b"/>
        <c:tickLblPos val="nextTo"/>
        <c:crossAx val="123248640"/>
        <c:crosses val="autoZero"/>
        <c:auto val="1"/>
        <c:lblAlgn val="ctr"/>
        <c:lblOffset val="100"/>
      </c:catAx>
      <c:valAx>
        <c:axId val="123248640"/>
        <c:scaling>
          <c:orientation val="minMax"/>
        </c:scaling>
        <c:axPos val="l"/>
        <c:majorGridlines>
          <c:spPr>
            <a:ln>
              <a:noFill/>
            </a:ln>
          </c:spPr>
        </c:majorGridlines>
        <c:numFmt formatCode="0%" sourceLinked="1"/>
        <c:tickLblPos val="nextTo"/>
        <c:crossAx val="123242752"/>
        <c:crosses val="autoZero"/>
        <c:crossBetween val="between"/>
      </c:valAx>
    </c:plotArea>
    <c:plotVisOnly val="1"/>
    <c:dispBlanksAs val="gap"/>
  </c:chart>
  <c:spPr>
    <a:ln>
      <a:noFill/>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en-US" altLang="zh-CN" sz="1200" b="1" i="0" u="none" strike="noStrike" kern="1200" baseline="0" dirty="0" err="1">
                <a:solidFill>
                  <a:prstClr val="black"/>
                </a:solidFill>
                <a:latin typeface="Arial" pitchFamily="34" charset="0"/>
                <a:ea typeface="+mn-ea"/>
                <a:cs typeface="Arial" pitchFamily="34" charset="0"/>
              </a:defRPr>
            </a:pPr>
            <a:r>
              <a:rPr smtClean="0"/>
              <a:t>Main</a:t>
            </a:r>
            <a:r>
              <a:rPr baseline="0" smtClean="0"/>
              <a:t> Costs Concerned</a:t>
            </a:r>
            <a:r>
              <a:rPr smtClean="0"/>
              <a:t> </a:t>
            </a:r>
            <a:r>
              <a:rPr dirty="0" smtClean="0"/>
              <a:t>(</a:t>
            </a:r>
            <a:r>
              <a:rPr dirty="0"/>
              <a:t>multiple)</a:t>
            </a:r>
          </a:p>
        </c:rich>
      </c:tx>
      <c:layout>
        <c:manualLayout>
          <c:xMode val="edge"/>
          <c:yMode val="edge"/>
          <c:x val="0.20332873367605619"/>
          <c:y val="4.4092309158733446E-2"/>
        </c:manualLayout>
      </c:layout>
    </c:title>
    <c:plotArea>
      <c:layout/>
      <c:barChart>
        <c:barDir val="col"/>
        <c:grouping val="clustered"/>
        <c:ser>
          <c:idx val="0"/>
          <c:order val="0"/>
          <c:tx>
            <c:strRef>
              <c:f>Sheet1!$B$1</c:f>
              <c:strCache>
                <c:ptCount val="1"/>
                <c:pt idx="0">
                  <c:v>Cost most concerned(multiple)</c:v>
                </c:pt>
              </c:strCache>
            </c:strRef>
          </c:tx>
          <c:dLbls>
            <c:dLbl>
              <c:idx val="2"/>
              <c:layout>
                <c:manualLayout>
                  <c:x val="0"/>
                  <c:y val="6.0067491563554634E-2"/>
                </c:manualLayout>
              </c:layout>
              <c:dLblPos val="outEnd"/>
              <c:showVal val="1"/>
            </c:dLbl>
            <c:txPr>
              <a:bodyPr/>
              <a:lstStyle/>
              <a:p>
                <a:pPr>
                  <a:defRPr b="1" baseline="0">
                    <a:solidFill>
                      <a:schemeClr val="bg1"/>
                    </a:solidFill>
                  </a:defRPr>
                </a:pPr>
                <a:endParaRPr lang="sv-SE"/>
              </a:p>
            </c:txPr>
            <c:dLblPos val="ctr"/>
            <c:showVal val="1"/>
          </c:dLbls>
          <c:cat>
            <c:strRef>
              <c:f>Sheet1!$A$2:$A$6</c:f>
              <c:strCache>
                <c:ptCount val="5"/>
                <c:pt idx="0">
                  <c:v>Raw Material Cost</c:v>
                </c:pt>
                <c:pt idx="1">
                  <c:v>Labour Cost</c:v>
                </c:pt>
                <c:pt idx="2">
                  <c:v>Financial Cost</c:v>
                </c:pt>
                <c:pt idx="3">
                  <c:v>Premises and other operational related cost</c:v>
                </c:pt>
                <c:pt idx="4">
                  <c:v>Increase of Tax</c:v>
                </c:pt>
              </c:strCache>
            </c:strRef>
          </c:cat>
          <c:val>
            <c:numRef>
              <c:f>Sheet1!$B$2:$B$6</c:f>
              <c:numCache>
                <c:formatCode>0%</c:formatCode>
                <c:ptCount val="5"/>
                <c:pt idx="0">
                  <c:v>0.18181818181818232</c:v>
                </c:pt>
                <c:pt idx="1">
                  <c:v>0.72727272727272729</c:v>
                </c:pt>
                <c:pt idx="2">
                  <c:v>9.0909090909091064E-2</c:v>
                </c:pt>
                <c:pt idx="3">
                  <c:v>0.27272727272727282</c:v>
                </c:pt>
                <c:pt idx="4">
                  <c:v>0.45454545454545453</c:v>
                </c:pt>
              </c:numCache>
            </c:numRef>
          </c:val>
        </c:ser>
        <c:axId val="123341824"/>
        <c:axId val="123347712"/>
      </c:barChart>
      <c:catAx>
        <c:axId val="123341824"/>
        <c:scaling>
          <c:orientation val="minMax"/>
        </c:scaling>
        <c:axPos val="b"/>
        <c:tickLblPos val="nextTo"/>
        <c:crossAx val="123347712"/>
        <c:crosses val="autoZero"/>
        <c:auto val="1"/>
        <c:lblAlgn val="ctr"/>
        <c:lblOffset val="100"/>
      </c:catAx>
      <c:valAx>
        <c:axId val="123347712"/>
        <c:scaling>
          <c:orientation val="minMax"/>
        </c:scaling>
        <c:axPos val="l"/>
        <c:majorGridlines>
          <c:spPr>
            <a:ln>
              <a:noFill/>
            </a:ln>
          </c:spPr>
        </c:majorGridlines>
        <c:numFmt formatCode="0%" sourceLinked="1"/>
        <c:tickLblPos val="nextTo"/>
        <c:crossAx val="123341824"/>
        <c:crosses val="autoZero"/>
        <c:crossBetween val="between"/>
      </c:valAx>
    </c:plotArea>
    <c:plotVisOnly val="1"/>
    <c:dispBlanksAs val="gap"/>
  </c:chart>
  <c:spPr>
    <a:ln>
      <a:noFill/>
    </a:ln>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sv-SE"/>
  <c:chart>
    <c:title>
      <c:layout>
        <c:manualLayout>
          <c:xMode val="edge"/>
          <c:yMode val="edge"/>
          <c:x val="0.25695196926171282"/>
          <c:y val="5.8768045388283889E-2"/>
        </c:manualLayout>
      </c:layout>
      <c:txPr>
        <a:bodyPr/>
        <a:lstStyle/>
        <a:p>
          <a:pPr algn="ctr" rtl="0">
            <a:defRPr lang="en-US" altLang="sv-SE" sz="1200" b="1" i="0" u="none" strike="noStrike" kern="1200" baseline="0" dirty="0" err="1">
              <a:solidFill>
                <a:prstClr val="black"/>
              </a:solidFill>
              <a:latin typeface="Arial" pitchFamily="34" charset="0"/>
              <a:ea typeface="+mn-ea"/>
              <a:cs typeface="Arial" pitchFamily="34" charset="0"/>
            </a:defRPr>
          </a:pPr>
          <a:endParaRPr lang="sv-SE"/>
        </a:p>
      </c:txPr>
    </c:title>
    <c:plotArea>
      <c:layout>
        <c:manualLayout>
          <c:layoutTarget val="inner"/>
          <c:xMode val="edge"/>
          <c:yMode val="edge"/>
          <c:x val="7.8856080489938932E-2"/>
          <c:y val="0.15596237970253776"/>
          <c:w val="0.89799577136191311"/>
          <c:h val="0.7454399450068746"/>
        </c:manualLayout>
      </c:layout>
      <c:barChart>
        <c:barDir val="col"/>
        <c:grouping val="clustered"/>
        <c:ser>
          <c:idx val="0"/>
          <c:order val="0"/>
          <c:tx>
            <c:strRef>
              <c:f>Sheet1!$B$1</c:f>
              <c:strCache>
                <c:ptCount val="1"/>
                <c:pt idx="0">
                  <c:v>Tax compared with China</c:v>
                </c:pt>
              </c:strCache>
            </c:strRef>
          </c:tx>
          <c:dLbls>
            <c:txPr>
              <a:bodyPr/>
              <a:lstStyle/>
              <a:p>
                <a:pPr>
                  <a:defRPr b="1" baseline="0">
                    <a:solidFill>
                      <a:schemeClr val="bg1"/>
                    </a:solidFill>
                  </a:defRPr>
                </a:pPr>
                <a:endParaRPr lang="sv-SE"/>
              </a:p>
            </c:txPr>
            <c:dLblPos val="ctr"/>
            <c:showVal val="1"/>
          </c:dLbls>
          <c:cat>
            <c:strRef>
              <c:f>Sheet1!$A$2:$A$6</c:f>
              <c:strCache>
                <c:ptCount val="5"/>
                <c:pt idx="0">
                  <c:v>Too Heavy</c:v>
                </c:pt>
                <c:pt idx="1">
                  <c:v>Heavier</c:v>
                </c:pt>
                <c:pt idx="2">
                  <c:v>Same</c:v>
                </c:pt>
                <c:pt idx="3">
                  <c:v>Less</c:v>
                </c:pt>
                <c:pt idx="4">
                  <c:v>much less</c:v>
                </c:pt>
              </c:strCache>
            </c:strRef>
          </c:cat>
          <c:val>
            <c:numRef>
              <c:f>Sheet1!$B$2:$B$6</c:f>
              <c:numCache>
                <c:formatCode>0%</c:formatCode>
                <c:ptCount val="5"/>
                <c:pt idx="0">
                  <c:v>0.5</c:v>
                </c:pt>
                <c:pt idx="1">
                  <c:v>0.5</c:v>
                </c:pt>
                <c:pt idx="2">
                  <c:v>0</c:v>
                </c:pt>
                <c:pt idx="3">
                  <c:v>0</c:v>
                </c:pt>
                <c:pt idx="4">
                  <c:v>0</c:v>
                </c:pt>
              </c:numCache>
            </c:numRef>
          </c:val>
        </c:ser>
        <c:axId val="123374208"/>
        <c:axId val="123400960"/>
      </c:barChart>
      <c:catAx>
        <c:axId val="123374208"/>
        <c:scaling>
          <c:orientation val="minMax"/>
        </c:scaling>
        <c:axPos val="b"/>
        <c:tickLblPos val="nextTo"/>
        <c:crossAx val="123400960"/>
        <c:crosses val="autoZero"/>
        <c:auto val="1"/>
        <c:lblAlgn val="ctr"/>
        <c:lblOffset val="100"/>
      </c:catAx>
      <c:valAx>
        <c:axId val="123400960"/>
        <c:scaling>
          <c:orientation val="minMax"/>
        </c:scaling>
        <c:axPos val="l"/>
        <c:majorGridlines>
          <c:spPr>
            <a:ln>
              <a:noFill/>
            </a:ln>
          </c:spPr>
        </c:majorGridlines>
        <c:numFmt formatCode="0%" sourceLinked="1"/>
        <c:tickLblPos val="nextTo"/>
        <c:crossAx val="123374208"/>
        <c:crosses val="autoZero"/>
        <c:crossBetween val="between"/>
      </c:valAx>
    </c:plotArea>
    <c:plotVisOnly val="1"/>
    <c:dispBlanksAs val="gap"/>
  </c:chart>
  <c:spPr>
    <a:ln>
      <a:noFill/>
    </a:ln>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200">
                <a:latin typeface="Arial" pitchFamily="34" charset="0"/>
                <a:ea typeface="+mn-ea"/>
                <a:cs typeface="Arial" pitchFamily="34" charset="0"/>
              </a:defRPr>
            </a:pPr>
            <a:r>
              <a:rPr lang="en-US" altLang="zh-CN" sz="1200" dirty="0" smtClean="0">
                <a:latin typeface="Arial" pitchFamily="34" charset="0"/>
                <a:cs typeface="Arial" pitchFamily="34" charset="0"/>
              </a:rPr>
              <a:t>Difficulties for local recruitment (multiple)</a:t>
            </a:r>
            <a:endParaRPr lang="zh-CN" altLang="en-US" sz="1200" dirty="0">
              <a:latin typeface="Arial" pitchFamily="34" charset="0"/>
              <a:cs typeface="Arial" pitchFamily="34" charset="0"/>
            </a:endParaRPr>
          </a:p>
        </c:rich>
      </c:tx>
      <c:layout>
        <c:manualLayout>
          <c:xMode val="edge"/>
          <c:yMode val="edge"/>
          <c:x val="0.18953356984274991"/>
          <c:y val="3.2060114818967651E-2"/>
        </c:manualLayout>
      </c:layout>
    </c:title>
    <c:plotArea>
      <c:layout/>
      <c:barChart>
        <c:barDir val="col"/>
        <c:grouping val="clustered"/>
        <c:ser>
          <c:idx val="0"/>
          <c:order val="0"/>
          <c:tx>
            <c:strRef>
              <c:f>Sheet1!$B$1</c:f>
              <c:strCache>
                <c:ptCount val="1"/>
                <c:pt idx="0">
                  <c:v>Difficulties for local recruitment (multiple)</c:v>
                </c:pt>
              </c:strCache>
            </c:strRef>
          </c:tx>
          <c:dLbls>
            <c:txPr>
              <a:bodyPr/>
              <a:lstStyle/>
              <a:p>
                <a:pPr>
                  <a:defRPr b="1" baseline="0">
                    <a:solidFill>
                      <a:schemeClr val="bg1"/>
                    </a:solidFill>
                  </a:defRPr>
                </a:pPr>
                <a:endParaRPr lang="sv-SE"/>
              </a:p>
            </c:txPr>
            <c:dLblPos val="ctr"/>
            <c:showVal val="1"/>
          </c:dLbls>
          <c:cat>
            <c:strRef>
              <c:f>Sheet1!$A$2:$A$4</c:f>
              <c:strCache>
                <c:ptCount val="3"/>
                <c:pt idx="0">
                  <c:v>Language and Culture</c:v>
                </c:pt>
                <c:pt idx="1">
                  <c:v>Non competetive salary</c:v>
                </c:pt>
                <c:pt idx="2">
                  <c:v>Hard to find suitable professionals</c:v>
                </c:pt>
              </c:strCache>
            </c:strRef>
          </c:cat>
          <c:val>
            <c:numRef>
              <c:f>Sheet1!$B$2:$B$4</c:f>
              <c:numCache>
                <c:formatCode>0%</c:formatCode>
                <c:ptCount val="3"/>
                <c:pt idx="0">
                  <c:v>0.75000000000000155</c:v>
                </c:pt>
                <c:pt idx="1">
                  <c:v>0.125</c:v>
                </c:pt>
                <c:pt idx="2">
                  <c:v>0.62500000000000155</c:v>
                </c:pt>
              </c:numCache>
            </c:numRef>
          </c:val>
        </c:ser>
        <c:axId val="129855488"/>
        <c:axId val="129857024"/>
      </c:barChart>
      <c:catAx>
        <c:axId val="129855488"/>
        <c:scaling>
          <c:orientation val="minMax"/>
        </c:scaling>
        <c:axPos val="b"/>
        <c:tickLblPos val="nextTo"/>
        <c:crossAx val="129857024"/>
        <c:crosses val="autoZero"/>
        <c:auto val="1"/>
        <c:lblAlgn val="ctr"/>
        <c:lblOffset val="100"/>
      </c:catAx>
      <c:valAx>
        <c:axId val="129857024"/>
        <c:scaling>
          <c:orientation val="minMax"/>
        </c:scaling>
        <c:axPos val="l"/>
        <c:majorGridlines>
          <c:spPr>
            <a:ln>
              <a:noFill/>
            </a:ln>
          </c:spPr>
        </c:majorGridlines>
        <c:numFmt formatCode="0%" sourceLinked="1"/>
        <c:tickLblPos val="nextTo"/>
        <c:crossAx val="129855488"/>
        <c:crosses val="autoZero"/>
        <c:crossBetween val="between"/>
      </c:valAx>
    </c:plotArea>
    <c:plotVisOnly val="1"/>
    <c:dispBlanksAs val="gap"/>
  </c:chart>
  <c:spPr>
    <a:ln>
      <a:noFill/>
    </a:ln>
  </c:sp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Termination by employee compared with 2016</c:v>
                </c:pt>
              </c:strCache>
            </c:strRef>
          </c:tx>
          <c:dLbls>
            <c:txPr>
              <a:bodyPr/>
              <a:lstStyle/>
              <a:p>
                <a:pPr>
                  <a:defRPr b="1" baseline="0">
                    <a:solidFill>
                      <a:schemeClr val="bg1"/>
                    </a:solidFill>
                  </a:defRPr>
                </a:pPr>
                <a:endParaRPr lang="sv-SE"/>
              </a:p>
            </c:txPr>
            <c:dLblPos val="ctr"/>
            <c:showVal val="1"/>
          </c:dLbls>
          <c:cat>
            <c:strRef>
              <c:f>Sheet1!$A$2:$A$4</c:f>
              <c:strCache>
                <c:ptCount val="3"/>
                <c:pt idx="0">
                  <c:v>More</c:v>
                </c:pt>
                <c:pt idx="1">
                  <c:v>same</c:v>
                </c:pt>
                <c:pt idx="2">
                  <c:v>更低</c:v>
                </c:pt>
              </c:strCache>
            </c:strRef>
          </c:cat>
          <c:val>
            <c:numRef>
              <c:f>Sheet1!$B$2:$B$4</c:f>
              <c:numCache>
                <c:formatCode>0%</c:formatCode>
                <c:ptCount val="3"/>
                <c:pt idx="0">
                  <c:v>0</c:v>
                </c:pt>
                <c:pt idx="1">
                  <c:v>0.88888888888888884</c:v>
                </c:pt>
                <c:pt idx="2">
                  <c:v>0.1111111111111111</c:v>
                </c:pt>
              </c:numCache>
            </c:numRef>
          </c:val>
        </c:ser>
        <c:axId val="129898752"/>
        <c:axId val="129921024"/>
      </c:barChart>
      <c:catAx>
        <c:axId val="129898752"/>
        <c:scaling>
          <c:orientation val="minMax"/>
        </c:scaling>
        <c:axPos val="b"/>
        <c:tickLblPos val="nextTo"/>
        <c:crossAx val="129921024"/>
        <c:crosses val="autoZero"/>
        <c:auto val="1"/>
        <c:lblAlgn val="ctr"/>
        <c:lblOffset val="100"/>
      </c:catAx>
      <c:valAx>
        <c:axId val="129921024"/>
        <c:scaling>
          <c:orientation val="minMax"/>
        </c:scaling>
        <c:axPos val="l"/>
        <c:majorGridlines>
          <c:spPr>
            <a:ln>
              <a:noFill/>
            </a:ln>
          </c:spPr>
        </c:majorGridlines>
        <c:numFmt formatCode="0%" sourceLinked="1"/>
        <c:tickLblPos val="nextTo"/>
        <c:crossAx val="129898752"/>
        <c:crosses val="autoZero"/>
        <c:crossBetween val="between"/>
      </c:valAx>
    </c:plotArea>
    <c:plotVisOnly val="1"/>
    <c:dispBlanksAs val="gap"/>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sv-SE"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History</a:t>
            </a:r>
            <a:endParaRPr lang="zh-CN" altLang="sv-SE" sz="1200" b="1" i="0" u="none" strike="noStrike" kern="1200" baseline="0" dirty="0">
              <a:solidFill>
                <a:prstClr val="black"/>
              </a:solidFill>
              <a:latin typeface="Arial" pitchFamily="34" charset="0"/>
              <a:ea typeface="+mn-ea"/>
              <a:cs typeface="Arial" pitchFamily="34" charset="0"/>
            </a:endParaRPr>
          </a:p>
        </c:rich>
      </c:tx>
      <c:layout>
        <c:manualLayout>
          <c:xMode val="edge"/>
          <c:yMode val="edge"/>
          <c:x val="0.67665850178904285"/>
          <c:y val="0.18590276756036164"/>
        </c:manualLayout>
      </c:layout>
    </c:title>
    <c:plotArea>
      <c:layout/>
      <c:barChart>
        <c:barDir val="col"/>
        <c:grouping val="clustered"/>
        <c:ser>
          <c:idx val="0"/>
          <c:order val="0"/>
          <c:tx>
            <c:strRef>
              <c:f>Sheet1!$B$1</c:f>
              <c:strCache>
                <c:ptCount val="1"/>
                <c:pt idx="0">
                  <c:v>中方投资或建成实体时间</c:v>
                </c:pt>
              </c:strCache>
            </c:strRef>
          </c:tx>
          <c:dLbls>
            <c:txPr>
              <a:bodyPr/>
              <a:lstStyle/>
              <a:p>
                <a:pPr>
                  <a:defRPr b="1" baseline="0">
                    <a:solidFill>
                      <a:schemeClr val="bg1"/>
                    </a:solidFill>
                  </a:defRPr>
                </a:pPr>
                <a:endParaRPr lang="sv-SE"/>
              </a:p>
            </c:txPr>
            <c:dLblPos val="ctr"/>
            <c:showVal val="1"/>
          </c:dLbls>
          <c:cat>
            <c:strRef>
              <c:f>Sheet1!$A$2:$A$5</c:f>
              <c:strCache>
                <c:ptCount val="4"/>
                <c:pt idx="0">
                  <c:v>&lt;5 years</c:v>
                </c:pt>
                <c:pt idx="1">
                  <c:v>5-10 years</c:v>
                </c:pt>
                <c:pt idx="2">
                  <c:v>10-20 years</c:v>
                </c:pt>
                <c:pt idx="3">
                  <c:v> &gt;20 years</c:v>
                </c:pt>
              </c:strCache>
            </c:strRef>
          </c:cat>
          <c:val>
            <c:numRef>
              <c:f>Sheet1!$B$2:$B$5</c:f>
              <c:numCache>
                <c:formatCode>0%</c:formatCode>
                <c:ptCount val="4"/>
                <c:pt idx="0">
                  <c:v>0.45454500000000003</c:v>
                </c:pt>
                <c:pt idx="1">
                  <c:v>0.18181800000000048</c:v>
                </c:pt>
                <c:pt idx="2">
                  <c:v>9.0909000000000004E-2</c:v>
                </c:pt>
                <c:pt idx="3">
                  <c:v>0.272727</c:v>
                </c:pt>
              </c:numCache>
            </c:numRef>
          </c:val>
        </c:ser>
        <c:axId val="76468224"/>
        <c:axId val="76469760"/>
      </c:barChart>
      <c:catAx>
        <c:axId val="76468224"/>
        <c:scaling>
          <c:orientation val="minMax"/>
        </c:scaling>
        <c:axPos val="b"/>
        <c:tickLblPos val="nextTo"/>
        <c:crossAx val="76469760"/>
        <c:crosses val="autoZero"/>
        <c:auto val="1"/>
        <c:lblAlgn val="ctr"/>
        <c:lblOffset val="100"/>
      </c:catAx>
      <c:valAx>
        <c:axId val="76469760"/>
        <c:scaling>
          <c:orientation val="minMax"/>
        </c:scaling>
        <c:axPos val="l"/>
        <c:majorGridlines>
          <c:spPr>
            <a:ln>
              <a:noFill/>
            </a:ln>
          </c:spPr>
        </c:majorGridlines>
        <c:numFmt formatCode="0%" sourceLinked="1"/>
        <c:tickLblPos val="nextTo"/>
        <c:crossAx val="76468224"/>
        <c:crosses val="autoZero"/>
        <c:crossBetween val="between"/>
      </c:valAx>
      <c:spPr>
        <a:ln>
          <a:noFill/>
        </a:ln>
      </c:spPr>
    </c:plotArea>
    <c:plotVisOnly val="1"/>
    <c:dispBlanksAs val="gap"/>
  </c:chart>
  <c:spPr>
    <a:ln>
      <a:noFill/>
    </a:ln>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sv-SE"/>
  <c:chart>
    <c:title>
      <c:layout/>
      <c:txPr>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Reasons for sending Expatriates （multiple）</c:v>
                </c:pt>
              </c:strCache>
            </c:strRef>
          </c:tx>
          <c:dLbls>
            <c:txPr>
              <a:bodyPr/>
              <a:lstStyle/>
              <a:p>
                <a:pPr>
                  <a:defRPr b="1" baseline="0">
                    <a:solidFill>
                      <a:schemeClr val="bg1"/>
                    </a:solidFill>
                  </a:defRPr>
                </a:pPr>
                <a:endParaRPr lang="sv-SE"/>
              </a:p>
            </c:txPr>
            <c:dLblPos val="ctr"/>
            <c:showVal val="1"/>
          </c:dLbls>
          <c:cat>
            <c:strRef>
              <c:f>Sheet1!$A$2:$A$7</c:f>
              <c:strCache>
                <c:ptCount val="6"/>
                <c:pt idx="0">
                  <c:v>Representative responsible for communication and contact with HQ</c:v>
                </c:pt>
                <c:pt idx="1">
                  <c:v>Effective Control over Subsidiary by HQ</c:v>
                </c:pt>
                <c:pt idx="2">
                  <c:v>Training for Chinese Employees</c:v>
                </c:pt>
                <c:pt idx="3">
                  <c:v>Helping Local Staff with Professional know-how</c:v>
                </c:pt>
                <c:pt idx="4">
                  <c:v>Training for Local Staff</c:v>
                </c:pt>
                <c:pt idx="5">
                  <c:v>Lack of local staff with qualified knowledge and skill</c:v>
                </c:pt>
              </c:strCache>
            </c:strRef>
          </c:cat>
          <c:val>
            <c:numRef>
              <c:f>Sheet1!$B$2:$B$7</c:f>
              <c:numCache>
                <c:formatCode>0%</c:formatCode>
                <c:ptCount val="6"/>
                <c:pt idx="0">
                  <c:v>0.45454545454545453</c:v>
                </c:pt>
                <c:pt idx="1">
                  <c:v>0.3636363636363637</c:v>
                </c:pt>
                <c:pt idx="2">
                  <c:v>0.27272727272727276</c:v>
                </c:pt>
                <c:pt idx="3">
                  <c:v>0.18181818181818188</c:v>
                </c:pt>
                <c:pt idx="4">
                  <c:v>0.18181818181818188</c:v>
                </c:pt>
                <c:pt idx="5">
                  <c:v>0</c:v>
                </c:pt>
              </c:numCache>
            </c:numRef>
          </c:val>
        </c:ser>
        <c:axId val="122743040"/>
        <c:axId val="130158592"/>
      </c:barChart>
      <c:catAx>
        <c:axId val="122743040"/>
        <c:scaling>
          <c:orientation val="minMax"/>
        </c:scaling>
        <c:axPos val="b"/>
        <c:tickLblPos val="nextTo"/>
        <c:txPr>
          <a:bodyPr/>
          <a:lstStyle/>
          <a:p>
            <a:pPr>
              <a:defRPr sz="600"/>
            </a:pPr>
            <a:endParaRPr lang="sv-SE"/>
          </a:p>
        </c:txPr>
        <c:crossAx val="130158592"/>
        <c:crosses val="autoZero"/>
        <c:auto val="1"/>
        <c:lblAlgn val="ctr"/>
        <c:lblOffset val="100"/>
      </c:catAx>
      <c:valAx>
        <c:axId val="130158592"/>
        <c:scaling>
          <c:orientation val="minMax"/>
        </c:scaling>
        <c:axPos val="l"/>
        <c:majorGridlines>
          <c:spPr>
            <a:ln>
              <a:noFill/>
            </a:ln>
          </c:spPr>
        </c:majorGridlines>
        <c:numFmt formatCode="0%" sourceLinked="1"/>
        <c:tickLblPos val="nextTo"/>
        <c:crossAx val="122743040"/>
        <c:crosses val="autoZero"/>
        <c:crossBetween val="between"/>
      </c:valAx>
    </c:plotArea>
    <c:plotVisOnly val="1"/>
    <c:dispBlanksAs val="gap"/>
  </c:chart>
  <c:spPr>
    <a:ln>
      <a:noFill/>
    </a:ln>
  </c:sp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Recruitment Plan in 3 Years</c:v>
                </c:pt>
              </c:strCache>
            </c:strRef>
          </c:tx>
          <c:dLbls>
            <c:txPr>
              <a:bodyPr/>
              <a:lstStyle/>
              <a:p>
                <a:pPr>
                  <a:defRPr b="1" baseline="0">
                    <a:solidFill>
                      <a:schemeClr val="bg1"/>
                    </a:solidFill>
                  </a:defRPr>
                </a:pPr>
                <a:endParaRPr lang="sv-SE"/>
              </a:p>
            </c:txPr>
            <c:dLblPos val="ctr"/>
            <c:showVal val="1"/>
          </c:dLbls>
          <c:cat>
            <c:strRef>
              <c:f>Sheet1!$A$2:$A$4</c:f>
              <c:strCache>
                <c:ptCount val="3"/>
                <c:pt idx="0">
                  <c:v>More</c:v>
                </c:pt>
                <c:pt idx="1">
                  <c:v>Same</c:v>
                </c:pt>
                <c:pt idx="2">
                  <c:v>Less</c:v>
                </c:pt>
              </c:strCache>
            </c:strRef>
          </c:cat>
          <c:val>
            <c:numRef>
              <c:f>Sheet1!$B$2:$B$4</c:f>
              <c:numCache>
                <c:formatCode>0%</c:formatCode>
                <c:ptCount val="3"/>
                <c:pt idx="0">
                  <c:v>0.60000000000000064</c:v>
                </c:pt>
                <c:pt idx="1">
                  <c:v>0.4</c:v>
                </c:pt>
                <c:pt idx="2">
                  <c:v>0</c:v>
                </c:pt>
              </c:numCache>
            </c:numRef>
          </c:val>
        </c:ser>
        <c:axId val="130214912"/>
        <c:axId val="130216704"/>
      </c:barChart>
      <c:catAx>
        <c:axId val="130214912"/>
        <c:scaling>
          <c:orientation val="minMax"/>
        </c:scaling>
        <c:axPos val="b"/>
        <c:tickLblPos val="nextTo"/>
        <c:crossAx val="130216704"/>
        <c:crosses val="autoZero"/>
        <c:auto val="1"/>
        <c:lblAlgn val="ctr"/>
        <c:lblOffset val="100"/>
      </c:catAx>
      <c:valAx>
        <c:axId val="130216704"/>
        <c:scaling>
          <c:orientation val="minMax"/>
        </c:scaling>
        <c:axPos val="l"/>
        <c:majorGridlines>
          <c:spPr>
            <a:ln>
              <a:noFill/>
            </a:ln>
          </c:spPr>
        </c:majorGridlines>
        <c:numFmt formatCode="0%" sourceLinked="1"/>
        <c:tickLblPos val="nextTo"/>
        <c:crossAx val="130214912"/>
        <c:crosses val="autoZero"/>
        <c:crossBetween val="between"/>
      </c:valAx>
    </c:plotArea>
    <c:plotVisOnly val="1"/>
    <c:dispBlanksAs val="gap"/>
  </c:chart>
  <c:spPr>
    <a:ln>
      <a:noFill/>
    </a:ln>
  </c:sp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sv-SE"/>
  <c:chart>
    <c:title>
      <c:layout>
        <c:manualLayout>
          <c:xMode val="edge"/>
          <c:yMode val="edge"/>
          <c:x val="0.22584596029734091"/>
          <c:y val="2.1596239873574192E-2"/>
        </c:manualLayout>
      </c:layout>
      <c:txPr>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endParaRPr lang="sv-SE"/>
        </a:p>
      </c:txPr>
    </c:title>
    <c:plotArea>
      <c:layout>
        <c:manualLayout>
          <c:layoutTarget val="inner"/>
          <c:xMode val="edge"/>
          <c:yMode val="edge"/>
          <c:x val="0.53593934638575502"/>
          <c:y val="0.16402836027478418"/>
          <c:w val="0.39806293618890892"/>
          <c:h val="0.64781173089995669"/>
        </c:manualLayout>
      </c:layout>
      <c:barChart>
        <c:barDir val="bar"/>
        <c:grouping val="clustered"/>
        <c:ser>
          <c:idx val="0"/>
          <c:order val="0"/>
          <c:tx>
            <c:strRef>
              <c:f>Sheet1!$B$1</c:f>
              <c:strCache>
                <c:ptCount val="1"/>
                <c:pt idx="0">
                  <c:v>Challenges for M&amp;A in Nordic Countries (multiple)</c:v>
                </c:pt>
              </c:strCache>
            </c:strRef>
          </c:tx>
          <c:dLbls>
            <c:txPr>
              <a:bodyPr/>
              <a:lstStyle/>
              <a:p>
                <a:pPr>
                  <a:defRPr b="1" baseline="0">
                    <a:solidFill>
                      <a:schemeClr val="bg1"/>
                    </a:solidFill>
                  </a:defRPr>
                </a:pPr>
                <a:endParaRPr lang="sv-SE"/>
              </a:p>
            </c:txPr>
            <c:dLblPos val="ctr"/>
            <c:showVal val="1"/>
          </c:dLbls>
          <c:cat>
            <c:strRef>
              <c:f>Sheet1!$A$2:$A$9</c:f>
              <c:strCache>
                <c:ptCount val="8"/>
                <c:pt idx="0">
                  <c:v>Tough Competition for Targets with High Estimated Value</c:v>
                </c:pt>
                <c:pt idx="1">
                  <c:v>Assets Estimation</c:v>
                </c:pt>
                <c:pt idx="2">
                  <c:v>Support from Management Team and Minor Shareholders</c:v>
                </c:pt>
                <c:pt idx="3">
                  <c:v>Reorganization after Taking-over</c:v>
                </c:pt>
                <c:pt idx="4">
                  <c:v>Conflict of Enterprise Culture</c:v>
                </c:pt>
                <c:pt idx="5">
                  <c:v>Cooperation with Employees/Union  in the Target</c:v>
                </c:pt>
                <c:pt idx="6">
                  <c:v>Keep Target's Main Clients and Suppliers</c:v>
                </c:pt>
                <c:pt idx="7">
                  <c:v>Support from Management Team and Minor Shareholders</c:v>
                </c:pt>
              </c:strCache>
            </c:strRef>
          </c:cat>
          <c:val>
            <c:numRef>
              <c:f>Sheet1!$B$2:$B$9</c:f>
              <c:numCache>
                <c:formatCode>0%</c:formatCode>
                <c:ptCount val="8"/>
                <c:pt idx="0">
                  <c:v>9.0909090909091064E-2</c:v>
                </c:pt>
                <c:pt idx="1">
                  <c:v>0</c:v>
                </c:pt>
                <c:pt idx="2">
                  <c:v>9.0909090909091064E-2</c:v>
                </c:pt>
                <c:pt idx="3">
                  <c:v>0.27272727272727282</c:v>
                </c:pt>
                <c:pt idx="4">
                  <c:v>0.27272727272727282</c:v>
                </c:pt>
                <c:pt idx="5">
                  <c:v>0</c:v>
                </c:pt>
                <c:pt idx="6">
                  <c:v>9.0909090909091064E-2</c:v>
                </c:pt>
                <c:pt idx="7">
                  <c:v>9.0909090909091064E-2</c:v>
                </c:pt>
              </c:numCache>
            </c:numRef>
          </c:val>
        </c:ser>
        <c:axId val="129626496"/>
        <c:axId val="123375616"/>
      </c:barChart>
      <c:catAx>
        <c:axId val="129626496"/>
        <c:scaling>
          <c:orientation val="minMax"/>
        </c:scaling>
        <c:axPos val="l"/>
        <c:tickLblPos val="nextTo"/>
        <c:crossAx val="123375616"/>
        <c:crosses val="autoZero"/>
        <c:auto val="1"/>
        <c:lblAlgn val="ctr"/>
        <c:lblOffset val="100"/>
      </c:catAx>
      <c:valAx>
        <c:axId val="123375616"/>
        <c:scaling>
          <c:orientation val="minMax"/>
        </c:scaling>
        <c:axPos val="b"/>
        <c:majorGridlines>
          <c:spPr>
            <a:ln>
              <a:noFill/>
            </a:ln>
          </c:spPr>
        </c:majorGridlines>
        <c:numFmt formatCode="0%" sourceLinked="1"/>
        <c:tickLblPos val="nextTo"/>
        <c:crossAx val="129626496"/>
        <c:crosses val="autoZero"/>
        <c:crossBetween val="between"/>
      </c:valAx>
    </c:plotArea>
    <c:plotVisOnly val="1"/>
    <c:dispBlanksAs val="gap"/>
  </c:chart>
  <c:spPr>
    <a:ln>
      <a:noFill/>
    </a:ln>
  </c:sp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Opinion on M&amp;A Transaction</c:v>
                </c:pt>
              </c:strCache>
            </c:strRef>
          </c:tx>
          <c:dLbls>
            <c:txPr>
              <a:bodyPr/>
              <a:lstStyle/>
              <a:p>
                <a:pPr>
                  <a:defRPr b="1" baseline="0">
                    <a:solidFill>
                      <a:schemeClr val="bg1"/>
                    </a:solidFill>
                  </a:defRPr>
                </a:pPr>
                <a:endParaRPr lang="sv-SE"/>
              </a:p>
            </c:txPr>
            <c:dLblPos val="ctr"/>
            <c:showVal val="1"/>
          </c:dLbls>
          <c:cat>
            <c:strRef>
              <c:f>Sheet1!$A$2:$A$6</c:f>
              <c:strCache>
                <c:ptCount val="5"/>
                <c:pt idx="0">
                  <c:v>Satisfied</c:v>
                </c:pt>
                <c:pt idx="1">
                  <c:v>Acceptable</c:v>
                </c:pt>
                <c:pt idx="2">
                  <c:v>Neutral</c:v>
                </c:pt>
                <c:pt idx="3">
                  <c:v>dissatistifeid</c:v>
                </c:pt>
                <c:pt idx="4">
                  <c:v>Unacceptable</c:v>
                </c:pt>
              </c:strCache>
            </c:strRef>
          </c:cat>
          <c:val>
            <c:numRef>
              <c:f>Sheet1!$B$2:$B$6</c:f>
              <c:numCache>
                <c:formatCode>0%</c:formatCode>
                <c:ptCount val="5"/>
                <c:pt idx="0">
                  <c:v>0.4</c:v>
                </c:pt>
                <c:pt idx="1">
                  <c:v>0</c:v>
                </c:pt>
                <c:pt idx="2">
                  <c:v>0.60000000000000064</c:v>
                </c:pt>
                <c:pt idx="3">
                  <c:v>0</c:v>
                </c:pt>
                <c:pt idx="4">
                  <c:v>0</c:v>
                </c:pt>
              </c:numCache>
            </c:numRef>
          </c:val>
        </c:ser>
        <c:axId val="123373440"/>
        <c:axId val="123378304"/>
      </c:barChart>
      <c:catAx>
        <c:axId val="123373440"/>
        <c:scaling>
          <c:orientation val="minMax"/>
        </c:scaling>
        <c:axPos val="b"/>
        <c:tickLblPos val="nextTo"/>
        <c:crossAx val="123378304"/>
        <c:crosses val="autoZero"/>
        <c:auto val="1"/>
        <c:lblAlgn val="ctr"/>
        <c:lblOffset val="100"/>
      </c:catAx>
      <c:valAx>
        <c:axId val="123378304"/>
        <c:scaling>
          <c:orientation val="minMax"/>
        </c:scaling>
        <c:axPos val="l"/>
        <c:majorGridlines>
          <c:spPr>
            <a:ln>
              <a:noFill/>
            </a:ln>
          </c:spPr>
        </c:majorGridlines>
        <c:numFmt formatCode="0%" sourceLinked="1"/>
        <c:tickLblPos val="nextTo"/>
        <c:crossAx val="123373440"/>
        <c:crosses val="autoZero"/>
        <c:crossBetween val="between"/>
      </c:valAx>
    </c:plotArea>
    <c:plotVisOnly val="1"/>
    <c:dispBlanksAs val="gap"/>
  </c:chart>
  <c:spPr>
    <a:ln>
      <a:noFill/>
    </a:ln>
  </c:sp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sv-SE"/>
  <c:chart>
    <c:title>
      <c:layout>
        <c:manualLayout>
          <c:xMode val="edge"/>
          <c:yMode val="edge"/>
          <c:x val="0.20838197965008437"/>
          <c:y val="9.104225641762051E-2"/>
        </c:manualLayout>
      </c:layout>
      <c:txPr>
        <a:bodyPr/>
        <a:lstStyle/>
        <a:p>
          <a:pPr algn="ctr" rtl="0">
            <a:defRPr lang="en-US" altLang="sv-SE" sz="1200" b="0"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Investment Environment in the Past 2 Years</c:v>
                </c:pt>
              </c:strCache>
            </c:strRef>
          </c:tx>
          <c:dLbls>
            <c:txPr>
              <a:bodyPr/>
              <a:lstStyle/>
              <a:p>
                <a:pPr>
                  <a:defRPr b="1" baseline="0">
                    <a:solidFill>
                      <a:schemeClr val="bg1"/>
                    </a:solidFill>
                  </a:defRPr>
                </a:pPr>
                <a:endParaRPr lang="sv-SE"/>
              </a:p>
            </c:txPr>
            <c:dLblPos val="ctr"/>
            <c:showVal val="1"/>
          </c:dLbls>
          <c:cat>
            <c:strRef>
              <c:f>Sheet1!$A$2:$A$6</c:f>
              <c:strCache>
                <c:ptCount val="5"/>
                <c:pt idx="0">
                  <c:v>Much Improved</c:v>
                </c:pt>
                <c:pt idx="1">
                  <c:v>Improved</c:v>
                </c:pt>
                <c:pt idx="2">
                  <c:v>Same</c:v>
                </c:pt>
                <c:pt idx="3">
                  <c:v>Worse</c:v>
                </c:pt>
                <c:pt idx="4">
                  <c:v>Much worse</c:v>
                </c:pt>
              </c:strCache>
            </c:strRef>
          </c:cat>
          <c:val>
            <c:numRef>
              <c:f>Sheet1!$B$2:$B$6</c:f>
              <c:numCache>
                <c:formatCode>0%</c:formatCode>
                <c:ptCount val="5"/>
                <c:pt idx="0">
                  <c:v>0</c:v>
                </c:pt>
                <c:pt idx="1">
                  <c:v>0.54545454545454541</c:v>
                </c:pt>
                <c:pt idx="2">
                  <c:v>0.45454545454545453</c:v>
                </c:pt>
                <c:pt idx="3">
                  <c:v>9.0909090909091064E-2</c:v>
                </c:pt>
                <c:pt idx="4">
                  <c:v>0</c:v>
                </c:pt>
              </c:numCache>
            </c:numRef>
          </c:val>
        </c:ser>
        <c:axId val="130129280"/>
        <c:axId val="130161664"/>
      </c:barChart>
      <c:catAx>
        <c:axId val="130129280"/>
        <c:scaling>
          <c:orientation val="minMax"/>
        </c:scaling>
        <c:axPos val="b"/>
        <c:tickLblPos val="nextTo"/>
        <c:crossAx val="130161664"/>
        <c:crosses val="autoZero"/>
        <c:auto val="1"/>
        <c:lblAlgn val="ctr"/>
        <c:lblOffset val="100"/>
      </c:catAx>
      <c:valAx>
        <c:axId val="130161664"/>
        <c:scaling>
          <c:orientation val="minMax"/>
        </c:scaling>
        <c:axPos val="l"/>
        <c:majorGridlines>
          <c:spPr>
            <a:ln>
              <a:noFill/>
            </a:ln>
          </c:spPr>
        </c:majorGridlines>
        <c:numFmt formatCode="0%" sourceLinked="1"/>
        <c:tickLblPos val="nextTo"/>
        <c:crossAx val="130129280"/>
        <c:crosses val="autoZero"/>
        <c:crossBetween val="between"/>
      </c:valAx>
    </c:plotArea>
    <c:plotVisOnly val="1"/>
    <c:dispBlanksAs val="gap"/>
  </c:chart>
  <c:spPr>
    <a:ln>
      <a:noFill/>
    </a:ln>
  </c:sp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sv-SE"/>
  <c:chart>
    <c:title>
      <c:layout>
        <c:manualLayout>
          <c:xMode val="edge"/>
          <c:yMode val="edge"/>
          <c:x val="0.22019004061277142"/>
          <c:y val="9.6718644164985254E-2"/>
        </c:manualLayout>
      </c:layout>
      <c:txPr>
        <a:bodyPr/>
        <a:lstStyle/>
        <a:p>
          <a:pPr algn="ctr" rtl="0">
            <a:defRPr lang="en-US" altLang="sv-SE" sz="1200" b="0" i="0" u="none" strike="noStrike" kern="1200" baseline="0" dirty="0" smtClean="0">
              <a:solidFill>
                <a:prstClr val="black"/>
              </a:solidFill>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Estimation for future 3-5 Years of Investment Environment in Sweden</c:v>
                </c:pt>
              </c:strCache>
            </c:strRef>
          </c:tx>
          <c:dLbls>
            <c:txPr>
              <a:bodyPr/>
              <a:lstStyle/>
              <a:p>
                <a:pPr>
                  <a:defRPr b="1" baseline="0">
                    <a:solidFill>
                      <a:schemeClr val="bg1"/>
                    </a:solidFill>
                  </a:defRPr>
                </a:pPr>
                <a:endParaRPr lang="sv-SE"/>
              </a:p>
            </c:txPr>
            <c:dLblPos val="ctr"/>
            <c:showVal val="1"/>
          </c:dLbls>
          <c:cat>
            <c:strRef>
              <c:f>Sheet1!$A$2:$A$6</c:f>
              <c:strCache>
                <c:ptCount val="5"/>
                <c:pt idx="0">
                  <c:v>Much positive</c:v>
                </c:pt>
                <c:pt idx="1">
                  <c:v>Positive</c:v>
                </c:pt>
                <c:pt idx="2">
                  <c:v>Neutral</c:v>
                </c:pt>
                <c:pt idx="3">
                  <c:v>Negative</c:v>
                </c:pt>
                <c:pt idx="4">
                  <c:v>Much negative</c:v>
                </c:pt>
              </c:strCache>
            </c:strRef>
          </c:cat>
          <c:val>
            <c:numRef>
              <c:f>Sheet1!$B$2:$B$6</c:f>
              <c:numCache>
                <c:formatCode>0%</c:formatCode>
                <c:ptCount val="5"/>
                <c:pt idx="0">
                  <c:v>0.18181818181818232</c:v>
                </c:pt>
                <c:pt idx="1">
                  <c:v>0.54545454545454541</c:v>
                </c:pt>
                <c:pt idx="2">
                  <c:v>0.27272727272727282</c:v>
                </c:pt>
                <c:pt idx="3">
                  <c:v>0</c:v>
                </c:pt>
                <c:pt idx="4">
                  <c:v>0</c:v>
                </c:pt>
              </c:numCache>
            </c:numRef>
          </c:val>
        </c:ser>
        <c:axId val="95093120"/>
        <c:axId val="95094656"/>
      </c:barChart>
      <c:catAx>
        <c:axId val="95093120"/>
        <c:scaling>
          <c:orientation val="minMax"/>
        </c:scaling>
        <c:axPos val="b"/>
        <c:tickLblPos val="nextTo"/>
        <c:crossAx val="95094656"/>
        <c:crosses val="autoZero"/>
        <c:auto val="1"/>
        <c:lblAlgn val="ctr"/>
        <c:lblOffset val="100"/>
      </c:catAx>
      <c:valAx>
        <c:axId val="95094656"/>
        <c:scaling>
          <c:orientation val="minMax"/>
        </c:scaling>
        <c:axPos val="l"/>
        <c:majorGridlines>
          <c:spPr>
            <a:ln>
              <a:noFill/>
            </a:ln>
          </c:spPr>
        </c:majorGridlines>
        <c:numFmt formatCode="0%" sourceLinked="1"/>
        <c:tickLblPos val="nextTo"/>
        <c:crossAx val="95093120"/>
        <c:crosses val="autoZero"/>
        <c:crossBetween val="between"/>
      </c:valAx>
    </c:plotArea>
    <c:plotVisOnly val="1"/>
    <c:dispBlanksAs val="gap"/>
  </c:chart>
  <c:spPr>
    <a:ln>
      <a:noFill/>
    </a:ln>
  </c:sp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defRPr sz="1200">
              <a:latin typeface="Arial" pitchFamily="34" charset="0"/>
              <a:ea typeface="+mn-ea"/>
              <a:cs typeface="Arial" pitchFamily="34" charset="0"/>
            </a:defRPr>
          </a:pPr>
          <a:endParaRPr lang="sv-SE"/>
        </a:p>
      </c:txPr>
    </c:title>
    <c:plotArea>
      <c:layout/>
      <c:barChart>
        <c:barDir val="col"/>
        <c:grouping val="clustered"/>
        <c:ser>
          <c:idx val="0"/>
          <c:order val="0"/>
          <c:tx>
            <c:strRef>
              <c:f>Sheet1!$B$1</c:f>
              <c:strCache>
                <c:ptCount val="1"/>
                <c:pt idx="0">
                  <c:v>Financing Alternatives for Local Investment (Mutiple)</c:v>
                </c:pt>
              </c:strCache>
            </c:strRef>
          </c:tx>
          <c:dLbls>
            <c:dLbl>
              <c:idx val="0"/>
              <c:layout>
                <c:manualLayout>
                  <c:x val="0"/>
                  <c:y val="0.23784308211473637"/>
                </c:manualLayout>
              </c:layout>
              <c:dLblPos val="outEnd"/>
              <c:showVal val="1"/>
            </c:dLbl>
            <c:dLbl>
              <c:idx val="5"/>
              <c:layout>
                <c:manualLayout>
                  <c:x val="-1.8226888305628627E-7"/>
                  <c:y val="5.1852268466441712E-2"/>
                </c:manualLayout>
              </c:layout>
              <c:dLblPos val="outEnd"/>
              <c:showVal val="1"/>
            </c:dLbl>
            <c:dLbl>
              <c:idx val="7"/>
              <c:layout>
                <c:manualLayout>
                  <c:x val="0"/>
                  <c:y val="5.5820522434695694E-2"/>
                </c:manualLayout>
              </c:layout>
              <c:dLblPos val="outEnd"/>
              <c:showVal val="1"/>
            </c:dLbl>
            <c:txPr>
              <a:bodyPr/>
              <a:lstStyle/>
              <a:p>
                <a:pPr>
                  <a:defRPr b="1" baseline="0">
                    <a:solidFill>
                      <a:schemeClr val="bg1"/>
                    </a:solidFill>
                  </a:defRPr>
                </a:pPr>
                <a:endParaRPr lang="sv-SE"/>
              </a:p>
            </c:txPr>
            <c:dLblPos val="ctr"/>
            <c:showVal val="1"/>
          </c:dLbls>
          <c:cat>
            <c:strRef>
              <c:f>Sheet1!$A$2:$A$9</c:f>
              <c:strCache>
                <c:ptCount val="8"/>
                <c:pt idx="0">
                  <c:v>Equity</c:v>
                </c:pt>
                <c:pt idx="1">
                  <c:v>Loan from Owners in China</c:v>
                </c:pt>
                <c:pt idx="2">
                  <c:v>Loan from Banks in China</c:v>
                </c:pt>
                <c:pt idx="3">
                  <c:v>Loan from Foreign Branches of Bank in China</c:v>
                </c:pt>
                <c:pt idx="4">
                  <c:v>Loan from Local Banks</c:v>
                </c:pt>
                <c:pt idx="5">
                  <c:v>Stock Issuing</c:v>
                </c:pt>
                <c:pt idx="6">
                  <c:v>Bond Issuing</c:v>
                </c:pt>
                <c:pt idx="7">
                  <c:v>Fund and Investment from Fund Company</c:v>
                </c:pt>
              </c:strCache>
            </c:strRef>
          </c:cat>
          <c:val>
            <c:numRef>
              <c:f>Sheet1!$B$2:$B$9</c:f>
              <c:numCache>
                <c:formatCode>0%</c:formatCode>
                <c:ptCount val="8"/>
                <c:pt idx="0">
                  <c:v>0.90909090909090906</c:v>
                </c:pt>
                <c:pt idx="1">
                  <c:v>0.36363636363636381</c:v>
                </c:pt>
                <c:pt idx="2">
                  <c:v>0</c:v>
                </c:pt>
                <c:pt idx="3">
                  <c:v>0</c:v>
                </c:pt>
                <c:pt idx="4">
                  <c:v>0.18181818181818249</c:v>
                </c:pt>
                <c:pt idx="5">
                  <c:v>9.0909090909091064E-2</c:v>
                </c:pt>
                <c:pt idx="6">
                  <c:v>0</c:v>
                </c:pt>
                <c:pt idx="7">
                  <c:v>9.0909090909091064E-2</c:v>
                </c:pt>
              </c:numCache>
            </c:numRef>
          </c:val>
        </c:ser>
        <c:axId val="95110656"/>
        <c:axId val="95112192"/>
      </c:barChart>
      <c:catAx>
        <c:axId val="95110656"/>
        <c:scaling>
          <c:orientation val="minMax"/>
        </c:scaling>
        <c:axPos val="b"/>
        <c:tickLblPos val="nextTo"/>
        <c:crossAx val="95112192"/>
        <c:crosses val="autoZero"/>
        <c:auto val="1"/>
        <c:lblAlgn val="ctr"/>
        <c:lblOffset val="100"/>
      </c:catAx>
      <c:valAx>
        <c:axId val="95112192"/>
        <c:scaling>
          <c:orientation val="minMax"/>
        </c:scaling>
        <c:axPos val="l"/>
        <c:numFmt formatCode="0%" sourceLinked="1"/>
        <c:tickLblPos val="nextTo"/>
        <c:crossAx val="95110656"/>
        <c:crosses val="autoZero"/>
        <c:crossBetween val="between"/>
      </c:valAx>
    </c:plotArea>
    <c:plotVisOnly val="1"/>
    <c:dispBlanksAs val="gap"/>
  </c:chart>
  <c:spPr>
    <a:ln>
      <a:noFill/>
    </a:ln>
  </c:sp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r>
              <a:rPr dirty="0" smtClean="0"/>
              <a:t>Assessment </a:t>
            </a:r>
            <a:r>
              <a:rPr dirty="0"/>
              <a:t>on Business Environment of Sweden in the Past 2 Years</a:t>
            </a:r>
          </a:p>
        </c:rich>
      </c:tx>
      <c:layout>
        <c:manualLayout>
          <c:xMode val="edge"/>
          <c:yMode val="edge"/>
          <c:x val="0.25163315187201424"/>
          <c:y val="6.466874051031371E-2"/>
        </c:manualLayout>
      </c:layout>
    </c:title>
    <c:plotArea>
      <c:layout>
        <c:manualLayout>
          <c:layoutTarget val="inner"/>
          <c:xMode val="edge"/>
          <c:yMode val="edge"/>
          <c:x val="0.13096170657221076"/>
          <c:y val="0.12346534145778704"/>
          <c:w val="0.80145289102323947"/>
          <c:h val="0.77655602368967713"/>
        </c:manualLayout>
      </c:layout>
      <c:barChart>
        <c:barDir val="bar"/>
        <c:grouping val="clustered"/>
        <c:ser>
          <c:idx val="0"/>
          <c:order val="0"/>
          <c:tx>
            <c:strRef>
              <c:f>Sheet1!$B$1</c:f>
              <c:strCache>
                <c:ptCount val="1"/>
                <c:pt idx="0">
                  <c:v>Estimation on Business Environment of Sweden in the Past 2 Years</c:v>
                </c:pt>
              </c:strCache>
            </c:strRef>
          </c:tx>
          <c:dLbls>
            <c:txPr>
              <a:bodyPr/>
              <a:lstStyle/>
              <a:p>
                <a:pPr>
                  <a:defRPr b="1" baseline="0">
                    <a:solidFill>
                      <a:schemeClr val="bg1"/>
                    </a:solidFill>
                  </a:defRPr>
                </a:pPr>
                <a:endParaRPr lang="sv-SE"/>
              </a:p>
            </c:txPr>
            <c:dLblPos val="ctr"/>
            <c:showVal val="1"/>
          </c:dLbls>
          <c:cat>
            <c:strRef>
              <c:f>Sheet1!$A$2:$A$6</c:f>
              <c:strCache>
                <c:ptCount val="5"/>
                <c:pt idx="0">
                  <c:v>Very good</c:v>
                </c:pt>
                <c:pt idx="1">
                  <c:v>good</c:v>
                </c:pt>
                <c:pt idx="2">
                  <c:v>normal</c:v>
                </c:pt>
                <c:pt idx="3">
                  <c:v>bad</c:v>
                </c:pt>
                <c:pt idx="4">
                  <c:v>very bad</c:v>
                </c:pt>
              </c:strCache>
            </c:strRef>
          </c:cat>
          <c:val>
            <c:numRef>
              <c:f>Sheet1!$B$2:$B$6</c:f>
              <c:numCache>
                <c:formatCode>0%</c:formatCode>
                <c:ptCount val="5"/>
                <c:pt idx="0">
                  <c:v>0.18181818181818218</c:v>
                </c:pt>
                <c:pt idx="1">
                  <c:v>0.45454545454545453</c:v>
                </c:pt>
                <c:pt idx="2">
                  <c:v>0.27272727272727282</c:v>
                </c:pt>
                <c:pt idx="3">
                  <c:v>9.0909090909091064E-2</c:v>
                </c:pt>
                <c:pt idx="4">
                  <c:v>0</c:v>
                </c:pt>
              </c:numCache>
            </c:numRef>
          </c:val>
        </c:ser>
        <c:axId val="130307968"/>
        <c:axId val="130309504"/>
      </c:barChart>
      <c:catAx>
        <c:axId val="130307968"/>
        <c:scaling>
          <c:orientation val="minMax"/>
        </c:scaling>
        <c:axPos val="l"/>
        <c:tickLblPos val="nextTo"/>
        <c:crossAx val="130309504"/>
        <c:crosses val="autoZero"/>
        <c:auto val="1"/>
        <c:lblAlgn val="ctr"/>
        <c:lblOffset val="100"/>
      </c:catAx>
      <c:valAx>
        <c:axId val="130309504"/>
        <c:scaling>
          <c:orientation val="minMax"/>
        </c:scaling>
        <c:axPos val="b"/>
        <c:majorGridlines>
          <c:spPr>
            <a:ln>
              <a:noFill/>
            </a:ln>
          </c:spPr>
        </c:majorGridlines>
        <c:numFmt formatCode="0%" sourceLinked="1"/>
        <c:tickLblPos val="nextTo"/>
        <c:crossAx val="130307968"/>
        <c:crosses val="autoZero"/>
        <c:crossBetween val="between"/>
      </c:valAx>
    </c:plotArea>
    <c:plotVisOnly val="1"/>
    <c:dispBlanksAs val="gap"/>
  </c:chart>
  <c:spPr>
    <a:ln>
      <a:noFill/>
    </a:ln>
  </c:sp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sv-SE"/>
  <c:chart>
    <c:plotArea>
      <c:layout>
        <c:manualLayout>
          <c:layoutTarget val="inner"/>
          <c:xMode val="edge"/>
          <c:yMode val="edge"/>
          <c:x val="0.11306851298760069"/>
          <c:y val="0.17152219201299451"/>
          <c:w val="0.77346165062700711"/>
          <c:h val="0.51131433682897254"/>
        </c:manualLayout>
      </c:layout>
      <c:barChart>
        <c:barDir val="col"/>
        <c:grouping val="percentStacked"/>
        <c:ser>
          <c:idx val="0"/>
          <c:order val="0"/>
          <c:tx>
            <c:strRef>
              <c:f>Sheet1!$B$1</c:f>
              <c:strCache>
                <c:ptCount val="1"/>
                <c:pt idx="0">
                  <c:v>Very Good</c:v>
                </c:pt>
              </c:strCache>
            </c:strRef>
          </c:tx>
          <c:dLbls>
            <c:txPr>
              <a:bodyPr/>
              <a:lstStyle/>
              <a:p>
                <a:pPr>
                  <a:defRPr b="1" baseline="0">
                    <a:solidFill>
                      <a:schemeClr val="bg1"/>
                    </a:solidFill>
                  </a:defRPr>
                </a:pPr>
                <a:endParaRPr lang="sv-SE"/>
              </a:p>
            </c:txPr>
            <c:dLblPos val="ctr"/>
            <c:showVal val="1"/>
          </c:dLbls>
          <c:cat>
            <c:strRef>
              <c:f>Sheet1!$A$2:$A$6</c:f>
              <c:strCache>
                <c:ptCount val="5"/>
                <c:pt idx="0">
                  <c:v>Legal Environment</c:v>
                </c:pt>
                <c:pt idx="1">
                  <c:v>Stability of Economic System</c:v>
                </c:pt>
                <c:pt idx="2">
                  <c:v>Stability of Industry Policy</c:v>
                </c:pt>
                <c:pt idx="3">
                  <c:v>Tax Regulations</c:v>
                </c:pt>
                <c:pt idx="4">
                  <c:v>Relationship with and Policies to China </c:v>
                </c:pt>
              </c:strCache>
            </c:strRef>
          </c:cat>
          <c:val>
            <c:numRef>
              <c:f>Sheet1!$B$2:$B$6</c:f>
              <c:numCache>
                <c:formatCode>0%</c:formatCode>
                <c:ptCount val="5"/>
                <c:pt idx="0">
                  <c:v>0.63636363636363735</c:v>
                </c:pt>
                <c:pt idx="1">
                  <c:v>0.45454545454545453</c:v>
                </c:pt>
                <c:pt idx="2">
                  <c:v>0.45454545454545453</c:v>
                </c:pt>
                <c:pt idx="3">
                  <c:v>0.18181818181818218</c:v>
                </c:pt>
                <c:pt idx="4">
                  <c:v>0.18181818181818218</c:v>
                </c:pt>
              </c:numCache>
            </c:numRef>
          </c:val>
        </c:ser>
        <c:ser>
          <c:idx val="1"/>
          <c:order val="1"/>
          <c:tx>
            <c:strRef>
              <c:f>Sheet1!$C$1</c:f>
              <c:strCache>
                <c:ptCount val="1"/>
                <c:pt idx="0">
                  <c:v>Good</c:v>
                </c:pt>
              </c:strCache>
            </c:strRef>
          </c:tx>
          <c:dLbls>
            <c:txPr>
              <a:bodyPr/>
              <a:lstStyle/>
              <a:p>
                <a:pPr>
                  <a:defRPr b="1">
                    <a:solidFill>
                      <a:schemeClr val="bg1"/>
                    </a:solidFill>
                  </a:defRPr>
                </a:pPr>
                <a:endParaRPr lang="sv-SE"/>
              </a:p>
            </c:txPr>
            <c:dLblPos val="ctr"/>
            <c:showVal val="1"/>
          </c:dLbls>
          <c:cat>
            <c:strRef>
              <c:f>Sheet1!$A$2:$A$6</c:f>
              <c:strCache>
                <c:ptCount val="5"/>
                <c:pt idx="0">
                  <c:v>Legal Environment</c:v>
                </c:pt>
                <c:pt idx="1">
                  <c:v>Stability of Economic System</c:v>
                </c:pt>
                <c:pt idx="2">
                  <c:v>Stability of Industry Policy</c:v>
                </c:pt>
                <c:pt idx="3">
                  <c:v>Tax Regulations</c:v>
                </c:pt>
                <c:pt idx="4">
                  <c:v>Relationship with and Policies to China </c:v>
                </c:pt>
              </c:strCache>
            </c:strRef>
          </c:cat>
          <c:val>
            <c:numRef>
              <c:f>Sheet1!$C$2:$C$6</c:f>
              <c:numCache>
                <c:formatCode>0%</c:formatCode>
                <c:ptCount val="5"/>
                <c:pt idx="0">
                  <c:v>0.36363636363636381</c:v>
                </c:pt>
                <c:pt idx="1">
                  <c:v>0.54545454545454541</c:v>
                </c:pt>
                <c:pt idx="2">
                  <c:v>0.54545454545454541</c:v>
                </c:pt>
                <c:pt idx="3">
                  <c:v>0.18181818181818218</c:v>
                </c:pt>
                <c:pt idx="4">
                  <c:v>0.27272727272727282</c:v>
                </c:pt>
              </c:numCache>
            </c:numRef>
          </c:val>
        </c:ser>
        <c:ser>
          <c:idx val="2"/>
          <c:order val="2"/>
          <c:tx>
            <c:strRef>
              <c:f>Sheet1!$D$1</c:f>
              <c:strCache>
                <c:ptCount val="1"/>
                <c:pt idx="0">
                  <c:v>Acceptable</c:v>
                </c:pt>
              </c:strCache>
            </c:strRef>
          </c:tx>
          <c:dLbls>
            <c:txPr>
              <a:bodyPr/>
              <a:lstStyle/>
              <a:p>
                <a:pPr>
                  <a:defRPr b="1">
                    <a:solidFill>
                      <a:schemeClr val="bg1"/>
                    </a:solidFill>
                  </a:defRPr>
                </a:pPr>
                <a:endParaRPr lang="sv-SE"/>
              </a:p>
            </c:txPr>
            <c:dLblPos val="ctr"/>
            <c:showVal val="1"/>
          </c:dLbls>
          <c:cat>
            <c:strRef>
              <c:f>Sheet1!$A$2:$A$6</c:f>
              <c:strCache>
                <c:ptCount val="5"/>
                <c:pt idx="0">
                  <c:v>Legal Environment</c:v>
                </c:pt>
                <c:pt idx="1">
                  <c:v>Stability of Economic System</c:v>
                </c:pt>
                <c:pt idx="2">
                  <c:v>Stability of Industry Policy</c:v>
                </c:pt>
                <c:pt idx="3">
                  <c:v>Tax Regulations</c:v>
                </c:pt>
                <c:pt idx="4">
                  <c:v>Relationship with and Policies to China </c:v>
                </c:pt>
              </c:strCache>
            </c:strRef>
          </c:cat>
          <c:val>
            <c:numRef>
              <c:f>Sheet1!$D$2:$D$6</c:f>
              <c:numCache>
                <c:formatCode>General</c:formatCode>
                <c:ptCount val="5"/>
                <c:pt idx="3" formatCode="0%">
                  <c:v>0.54545454545454541</c:v>
                </c:pt>
                <c:pt idx="4" formatCode="0%">
                  <c:v>0.54545454545454541</c:v>
                </c:pt>
              </c:numCache>
            </c:numRef>
          </c:val>
        </c:ser>
        <c:ser>
          <c:idx val="3"/>
          <c:order val="3"/>
          <c:tx>
            <c:strRef>
              <c:f>Sheet1!$E$1</c:f>
              <c:strCache>
                <c:ptCount val="1"/>
                <c:pt idx="0">
                  <c:v>Bad</c:v>
                </c:pt>
              </c:strCache>
            </c:strRef>
          </c:tx>
          <c:dLbls>
            <c:dLbl>
              <c:idx val="3"/>
              <c:spPr/>
              <c:txPr>
                <a:bodyPr/>
                <a:lstStyle/>
                <a:p>
                  <a:pPr>
                    <a:defRPr b="1">
                      <a:solidFill>
                        <a:schemeClr val="bg1"/>
                      </a:solidFill>
                    </a:defRPr>
                  </a:pPr>
                  <a:endParaRPr lang="sv-SE"/>
                </a:p>
              </c:txPr>
            </c:dLbl>
            <c:dLblPos val="ctr"/>
            <c:showVal val="1"/>
          </c:dLbls>
          <c:cat>
            <c:strRef>
              <c:f>Sheet1!$A$2:$A$6</c:f>
              <c:strCache>
                <c:ptCount val="5"/>
                <c:pt idx="0">
                  <c:v>Legal Environment</c:v>
                </c:pt>
                <c:pt idx="1">
                  <c:v>Stability of Economic System</c:v>
                </c:pt>
                <c:pt idx="2">
                  <c:v>Stability of Industry Policy</c:v>
                </c:pt>
                <c:pt idx="3">
                  <c:v>Tax Regulations</c:v>
                </c:pt>
                <c:pt idx="4">
                  <c:v>Relationship with and Policies to China </c:v>
                </c:pt>
              </c:strCache>
            </c:strRef>
          </c:cat>
          <c:val>
            <c:numRef>
              <c:f>Sheet1!$E$2:$E$6</c:f>
              <c:numCache>
                <c:formatCode>General</c:formatCode>
                <c:ptCount val="5"/>
                <c:pt idx="3" formatCode="0%">
                  <c:v>9.0909090909091064E-2</c:v>
                </c:pt>
              </c:numCache>
            </c:numRef>
          </c:val>
        </c:ser>
        <c:ser>
          <c:idx val="4"/>
          <c:order val="4"/>
          <c:tx>
            <c:strRef>
              <c:f>Sheet1!$F$1</c:f>
              <c:strCache>
                <c:ptCount val="1"/>
                <c:pt idx="0">
                  <c:v>Column1</c:v>
                </c:pt>
              </c:strCache>
            </c:strRef>
          </c:tx>
          <c:cat>
            <c:strRef>
              <c:f>Sheet1!$A$2:$A$6</c:f>
              <c:strCache>
                <c:ptCount val="5"/>
                <c:pt idx="0">
                  <c:v>Legal Environment</c:v>
                </c:pt>
                <c:pt idx="1">
                  <c:v>Stability of Economic System</c:v>
                </c:pt>
                <c:pt idx="2">
                  <c:v>Stability of Industry Policy</c:v>
                </c:pt>
                <c:pt idx="3">
                  <c:v>Tax Regulations</c:v>
                </c:pt>
                <c:pt idx="4">
                  <c:v>Relationship with and Policies to China </c:v>
                </c:pt>
              </c:strCache>
            </c:strRef>
          </c:cat>
          <c:val>
            <c:numRef>
              <c:f>Sheet1!$F$2:$F$6</c:f>
              <c:numCache>
                <c:formatCode>General</c:formatCode>
                <c:ptCount val="5"/>
              </c:numCache>
            </c:numRef>
          </c:val>
        </c:ser>
        <c:overlap val="100"/>
        <c:axId val="89358336"/>
        <c:axId val="89359872"/>
      </c:barChart>
      <c:catAx>
        <c:axId val="89358336"/>
        <c:scaling>
          <c:orientation val="minMax"/>
        </c:scaling>
        <c:axPos val="b"/>
        <c:tickLblPos val="nextTo"/>
        <c:crossAx val="89359872"/>
        <c:crosses val="autoZero"/>
        <c:auto val="1"/>
        <c:lblAlgn val="ctr"/>
        <c:lblOffset val="100"/>
      </c:catAx>
      <c:valAx>
        <c:axId val="89359872"/>
        <c:scaling>
          <c:orientation val="minMax"/>
        </c:scaling>
        <c:axPos val="l"/>
        <c:numFmt formatCode="0%" sourceLinked="1"/>
        <c:tickLblPos val="nextTo"/>
        <c:crossAx val="89358336"/>
        <c:crosses val="autoZero"/>
        <c:crossBetween val="between"/>
      </c:valAx>
    </c:plotArea>
    <c:legend>
      <c:legendPos val="r"/>
      <c:legendEntry>
        <c:idx val="0"/>
        <c:delete val="1"/>
      </c:legendEntry>
      <c:layout/>
    </c:legend>
    <c:plotVisOnly val="1"/>
    <c:dispBlanksAs val="gap"/>
  </c:chart>
  <c:spPr>
    <a:ln>
      <a:noFill/>
    </a:ln>
  </c:spPr>
  <c:externalData r:id="rId1"/>
  <c:userShapes r:id="rId2"/>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en-US" altLang="sv-SE" sz="1200" b="1" i="0" u="none" strike="noStrike" kern="1200" baseline="0" dirty="0" smtClean="0">
                <a:solidFill>
                  <a:prstClr val="black"/>
                </a:solidFill>
                <a:latin typeface="Arial" pitchFamily="34" charset="0"/>
                <a:ea typeface="+mn-ea"/>
                <a:cs typeface="Arial" pitchFamily="34" charset="0"/>
              </a:defRPr>
            </a:pPr>
            <a:r>
              <a:rPr dirty="0" smtClean="0"/>
              <a:t>Opinion </a:t>
            </a:r>
            <a:r>
              <a:rPr dirty="0"/>
              <a:t>on Business Environment of Sweden in the Past 2 Years</a:t>
            </a:r>
          </a:p>
        </c:rich>
      </c:tx>
      <c:layout>
        <c:manualLayout>
          <c:xMode val="edge"/>
          <c:yMode val="edge"/>
          <c:x val="0.16431044698737213"/>
          <c:y val="2.9394882050142578E-2"/>
        </c:manualLayout>
      </c:layout>
    </c:title>
    <c:plotArea>
      <c:layout>
        <c:manualLayout>
          <c:layoutTarget val="inner"/>
          <c:xMode val="edge"/>
          <c:yMode val="edge"/>
          <c:x val="0.13096170657221093"/>
          <c:y val="0.12346534145778713"/>
          <c:w val="0.80145289102323947"/>
          <c:h val="0.77655602368967769"/>
        </c:manualLayout>
      </c:layout>
      <c:barChart>
        <c:barDir val="col"/>
        <c:grouping val="clustered"/>
        <c:ser>
          <c:idx val="0"/>
          <c:order val="0"/>
          <c:tx>
            <c:strRef>
              <c:f>Sheet1!$B$1</c:f>
              <c:strCache>
                <c:ptCount val="1"/>
                <c:pt idx="0">
                  <c:v>Estimation on Business Environment of Sweden in the Past 2 Years</c:v>
                </c:pt>
              </c:strCache>
            </c:strRef>
          </c:tx>
          <c:dLbls>
            <c:txPr>
              <a:bodyPr/>
              <a:lstStyle/>
              <a:p>
                <a:pPr>
                  <a:defRPr b="1" baseline="0">
                    <a:solidFill>
                      <a:schemeClr val="bg1"/>
                    </a:solidFill>
                  </a:defRPr>
                </a:pPr>
                <a:endParaRPr lang="sv-SE"/>
              </a:p>
            </c:txPr>
            <c:dLblPos val="ctr"/>
            <c:showVal val="1"/>
          </c:dLbls>
          <c:cat>
            <c:strRef>
              <c:f>Sheet1!$A$2:$A$6</c:f>
              <c:strCache>
                <c:ptCount val="5"/>
                <c:pt idx="0">
                  <c:v>Very good</c:v>
                </c:pt>
                <c:pt idx="1">
                  <c:v>good</c:v>
                </c:pt>
                <c:pt idx="2">
                  <c:v>normal</c:v>
                </c:pt>
                <c:pt idx="3">
                  <c:v>bad</c:v>
                </c:pt>
                <c:pt idx="4">
                  <c:v>very bad</c:v>
                </c:pt>
              </c:strCache>
            </c:strRef>
          </c:cat>
          <c:val>
            <c:numRef>
              <c:f>Sheet1!$B$2:$B$6</c:f>
              <c:numCache>
                <c:formatCode>0%</c:formatCode>
                <c:ptCount val="5"/>
                <c:pt idx="0">
                  <c:v>0.18181818181818249</c:v>
                </c:pt>
                <c:pt idx="1">
                  <c:v>0.45454545454545453</c:v>
                </c:pt>
                <c:pt idx="2">
                  <c:v>0.27272727272727282</c:v>
                </c:pt>
                <c:pt idx="3">
                  <c:v>9.0909090909091064E-2</c:v>
                </c:pt>
                <c:pt idx="4">
                  <c:v>0</c:v>
                </c:pt>
              </c:numCache>
            </c:numRef>
          </c:val>
        </c:ser>
        <c:axId val="85227008"/>
        <c:axId val="85228544"/>
      </c:barChart>
      <c:catAx>
        <c:axId val="85227008"/>
        <c:scaling>
          <c:orientation val="minMax"/>
        </c:scaling>
        <c:axPos val="b"/>
        <c:tickLblPos val="nextTo"/>
        <c:crossAx val="85228544"/>
        <c:crosses val="autoZero"/>
        <c:auto val="1"/>
        <c:lblAlgn val="ctr"/>
        <c:lblOffset val="100"/>
      </c:catAx>
      <c:valAx>
        <c:axId val="85228544"/>
        <c:scaling>
          <c:orientation val="minMax"/>
        </c:scaling>
        <c:axPos val="l"/>
        <c:majorGridlines>
          <c:spPr>
            <a:ln>
              <a:noFill/>
            </a:ln>
          </c:spPr>
        </c:majorGridlines>
        <c:numFmt formatCode="0%" sourceLinked="1"/>
        <c:tickLblPos val="nextTo"/>
        <c:crossAx val="85227008"/>
        <c:crosses val="autoZero"/>
        <c:crossBetween val="between"/>
      </c:valAx>
    </c:plotArea>
    <c:plotVisOnly val="1"/>
    <c:dispBlanksAs val="gap"/>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lang="zh-CN" altLang="sv-SE"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Number of employees</a:t>
            </a:r>
            <a:endParaRPr lang="zh-CN" altLang="sv-SE" sz="1200" b="1" i="0" u="none" strike="noStrike" kern="1200" baseline="0" dirty="0">
              <a:solidFill>
                <a:prstClr val="black"/>
              </a:solidFill>
              <a:latin typeface="Arial" pitchFamily="34" charset="0"/>
              <a:ea typeface="+mn-ea"/>
              <a:cs typeface="Arial" pitchFamily="34" charset="0"/>
            </a:endParaRPr>
          </a:p>
        </c:rich>
      </c:tx>
      <c:layout/>
    </c:title>
    <c:plotArea>
      <c:layout/>
      <c:barChart>
        <c:barDir val="col"/>
        <c:grouping val="clustered"/>
        <c:ser>
          <c:idx val="0"/>
          <c:order val="0"/>
          <c:tx>
            <c:strRef>
              <c:f>Sheet1!$B$1</c:f>
              <c:strCache>
                <c:ptCount val="1"/>
                <c:pt idx="0">
                  <c:v>Employees</c:v>
                </c:pt>
              </c:strCache>
            </c:strRef>
          </c:tx>
          <c:dLbls>
            <c:txPr>
              <a:bodyPr/>
              <a:lstStyle/>
              <a:p>
                <a:pPr>
                  <a:defRPr b="1" baseline="0">
                    <a:solidFill>
                      <a:schemeClr val="bg1"/>
                    </a:solidFill>
                  </a:defRPr>
                </a:pPr>
                <a:endParaRPr lang="sv-SE"/>
              </a:p>
            </c:txPr>
            <c:dLblPos val="ctr"/>
            <c:showVal val="1"/>
          </c:dLbls>
          <c:cat>
            <c:strRef>
              <c:f>Sheet1!$A$2:$A$5</c:f>
              <c:strCache>
                <c:ptCount val="4"/>
                <c:pt idx="0">
                  <c:v>less than 10</c:v>
                </c:pt>
                <c:pt idx="1">
                  <c:v>11-50</c:v>
                </c:pt>
                <c:pt idx="2">
                  <c:v>21-200</c:v>
                </c:pt>
                <c:pt idx="3">
                  <c:v>more than 201</c:v>
                </c:pt>
              </c:strCache>
            </c:strRef>
          </c:cat>
          <c:val>
            <c:numRef>
              <c:f>Sheet1!$B$2:$B$5</c:f>
              <c:numCache>
                <c:formatCode>0%</c:formatCode>
                <c:ptCount val="4"/>
                <c:pt idx="0">
                  <c:v>0.54545500000000002</c:v>
                </c:pt>
                <c:pt idx="1">
                  <c:v>0.18181800000000037</c:v>
                </c:pt>
                <c:pt idx="2">
                  <c:v>0.18181800000000037</c:v>
                </c:pt>
                <c:pt idx="3">
                  <c:v>9.0909000000000004E-2</c:v>
                </c:pt>
              </c:numCache>
            </c:numRef>
          </c:val>
        </c:ser>
        <c:axId val="81667584"/>
        <c:axId val="81669120"/>
      </c:barChart>
      <c:catAx>
        <c:axId val="81667584"/>
        <c:scaling>
          <c:orientation val="minMax"/>
        </c:scaling>
        <c:axPos val="b"/>
        <c:tickLblPos val="nextTo"/>
        <c:crossAx val="81669120"/>
        <c:crosses val="autoZero"/>
        <c:auto val="1"/>
        <c:lblAlgn val="ctr"/>
        <c:lblOffset val="100"/>
      </c:catAx>
      <c:valAx>
        <c:axId val="81669120"/>
        <c:scaling>
          <c:orientation val="minMax"/>
        </c:scaling>
        <c:axPos val="l"/>
        <c:majorGridlines>
          <c:spPr>
            <a:ln>
              <a:noFill/>
            </a:ln>
          </c:spPr>
        </c:majorGridlines>
        <c:numFmt formatCode="0%" sourceLinked="1"/>
        <c:tickLblPos val="nextTo"/>
        <c:crossAx val="81667584"/>
        <c:crosses val="autoZero"/>
        <c:crossBetween val="between"/>
      </c:valAx>
      <c:spPr>
        <a:ln>
          <a:noFill/>
        </a:ln>
      </c:spPr>
    </c:plotArea>
    <c:plotVisOnly val="1"/>
    <c:dispBlanksAs val="gap"/>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sv-SE" sz="1200" b="1" i="0" u="none" strike="noStrike" kern="1200" baseline="0" dirty="0">
                <a:solidFill>
                  <a:prstClr val="black"/>
                </a:solidFill>
                <a:latin typeface="Arial" pitchFamily="34" charset="0"/>
                <a:ea typeface="+mn-ea"/>
                <a:cs typeface="Arial" pitchFamily="34" charset="0"/>
              </a:rPr>
              <a:t>Legal Regulations and Rules towards Chinese Companies and Products</a:t>
            </a:r>
          </a:p>
        </c:rich>
      </c:tx>
      <c:layout/>
    </c:title>
    <c:plotArea>
      <c:layout/>
      <c:barChart>
        <c:barDir val="col"/>
        <c:grouping val="clustered"/>
        <c:ser>
          <c:idx val="0"/>
          <c:order val="0"/>
          <c:tx>
            <c:strRef>
              <c:f>Sheet1!$B$1</c:f>
              <c:strCache>
                <c:ptCount val="1"/>
                <c:pt idx="0">
                  <c:v>Legal Regulations and Rules towards Chinese Companies and Products</c:v>
                </c:pt>
              </c:strCache>
            </c:strRef>
          </c:tx>
          <c:dLbls>
            <c:txPr>
              <a:bodyPr/>
              <a:lstStyle/>
              <a:p>
                <a:pPr>
                  <a:defRPr b="1" baseline="0">
                    <a:solidFill>
                      <a:schemeClr val="bg1"/>
                    </a:solidFill>
                  </a:defRPr>
                </a:pPr>
                <a:endParaRPr lang="sv-SE"/>
              </a:p>
            </c:txPr>
            <c:dLblPos val="ctr"/>
            <c:showVal val="1"/>
          </c:dLbls>
          <c:cat>
            <c:strRef>
              <c:f>Sheet1!$A$2:$A$6</c:f>
              <c:strCache>
                <c:ptCount val="5"/>
                <c:pt idx="0">
                  <c:v>Very Good</c:v>
                </c:pt>
                <c:pt idx="1">
                  <c:v>Good</c:v>
                </c:pt>
                <c:pt idx="2">
                  <c:v>Acceptable</c:v>
                </c:pt>
                <c:pt idx="3">
                  <c:v>Bad</c:v>
                </c:pt>
                <c:pt idx="4">
                  <c:v>Very Bad</c:v>
                </c:pt>
              </c:strCache>
            </c:strRef>
          </c:cat>
          <c:val>
            <c:numRef>
              <c:f>Sheet1!$B$2:$B$6</c:f>
              <c:numCache>
                <c:formatCode>0%</c:formatCode>
                <c:ptCount val="5"/>
                <c:pt idx="0">
                  <c:v>0.35294117647058826</c:v>
                </c:pt>
                <c:pt idx="1">
                  <c:v>0.29411764705882382</c:v>
                </c:pt>
                <c:pt idx="2">
                  <c:v>0.2352941176470589</c:v>
                </c:pt>
                <c:pt idx="3">
                  <c:v>0.11764705882352942</c:v>
                </c:pt>
                <c:pt idx="4">
                  <c:v>0</c:v>
                </c:pt>
              </c:numCache>
            </c:numRef>
          </c:val>
        </c:ser>
        <c:axId val="85248256"/>
        <c:axId val="85258240"/>
      </c:barChart>
      <c:catAx>
        <c:axId val="85248256"/>
        <c:scaling>
          <c:orientation val="minMax"/>
        </c:scaling>
        <c:axPos val="b"/>
        <c:tickLblPos val="nextTo"/>
        <c:crossAx val="85258240"/>
        <c:crosses val="autoZero"/>
        <c:auto val="1"/>
        <c:lblAlgn val="ctr"/>
        <c:lblOffset val="100"/>
      </c:catAx>
      <c:valAx>
        <c:axId val="85258240"/>
        <c:scaling>
          <c:orientation val="minMax"/>
        </c:scaling>
        <c:axPos val="l"/>
        <c:majorGridlines>
          <c:spPr>
            <a:ln>
              <a:noFill/>
            </a:ln>
          </c:spPr>
        </c:majorGridlines>
        <c:numFmt formatCode="0%" sourceLinked="1"/>
        <c:tickLblPos val="nextTo"/>
        <c:crossAx val="85248256"/>
        <c:crosses val="autoZero"/>
        <c:crossBetween val="between"/>
      </c:valAx>
    </c:plotArea>
    <c:plotVisOnly val="1"/>
    <c:dispBlanksAs val="gap"/>
  </c:chart>
  <c:spPr>
    <a:ln>
      <a:noFill/>
    </a:ln>
  </c:spPr>
  <c:externalData r:id="rId1"/>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lang="zh-CN" altLang="en-US"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Frequency of Approvals by Local Authorities Companing with China</a:t>
            </a:r>
            <a:endParaRPr lang="zh-CN" altLang="en-US" sz="1200" b="1" i="0" u="none" strike="noStrike" kern="1200" baseline="0" dirty="0">
              <a:solidFill>
                <a:prstClr val="black"/>
              </a:solidFill>
              <a:latin typeface="Arial" pitchFamily="34" charset="0"/>
              <a:ea typeface="+mn-ea"/>
              <a:cs typeface="Arial" pitchFamily="34" charset="0"/>
            </a:endParaRPr>
          </a:p>
        </c:rich>
      </c:tx>
      <c:layout/>
    </c:title>
    <c:plotArea>
      <c:layout/>
      <c:barChart>
        <c:barDir val="col"/>
        <c:grouping val="clustered"/>
        <c:ser>
          <c:idx val="0"/>
          <c:order val="0"/>
          <c:tx>
            <c:strRef>
              <c:f>Sheet1!$B$1</c:f>
              <c:strCache>
                <c:ptCount val="1"/>
                <c:pt idx="0">
                  <c:v>Frequency of Approvals by Local Authorities comparing with China</c:v>
                </c:pt>
              </c:strCache>
            </c:strRef>
          </c:tx>
          <c:dLbls>
            <c:txPr>
              <a:bodyPr/>
              <a:lstStyle/>
              <a:p>
                <a:pPr>
                  <a:defRPr b="1" baseline="0">
                    <a:solidFill>
                      <a:schemeClr val="bg1"/>
                    </a:solidFill>
                  </a:defRPr>
                </a:pPr>
                <a:endParaRPr lang="sv-SE"/>
              </a:p>
            </c:txPr>
            <c:dLblPos val="ctr"/>
            <c:showVal val="1"/>
          </c:dLbls>
          <c:cat>
            <c:strRef>
              <c:f>Sheet1!$A$2:$A$6</c:f>
              <c:strCache>
                <c:ptCount val="5"/>
                <c:pt idx="0">
                  <c:v>Much more </c:v>
                </c:pt>
                <c:pt idx="1">
                  <c:v>More</c:v>
                </c:pt>
                <c:pt idx="2">
                  <c:v>Normal</c:v>
                </c:pt>
                <c:pt idx="3">
                  <c:v>Less</c:v>
                </c:pt>
                <c:pt idx="4">
                  <c:v>Much less</c:v>
                </c:pt>
              </c:strCache>
            </c:strRef>
          </c:cat>
          <c:val>
            <c:numRef>
              <c:f>Sheet1!$B$2:$B$6</c:f>
              <c:numCache>
                <c:formatCode>0%</c:formatCode>
                <c:ptCount val="5"/>
                <c:pt idx="0">
                  <c:v>0</c:v>
                </c:pt>
                <c:pt idx="1">
                  <c:v>9.0909090909091064E-2</c:v>
                </c:pt>
                <c:pt idx="2">
                  <c:v>0.36363636363636381</c:v>
                </c:pt>
                <c:pt idx="3">
                  <c:v>0.45454545454545453</c:v>
                </c:pt>
                <c:pt idx="4">
                  <c:v>9.0909090909091064E-2</c:v>
                </c:pt>
              </c:numCache>
            </c:numRef>
          </c:val>
        </c:ser>
        <c:axId val="89391104"/>
        <c:axId val="89392640"/>
      </c:barChart>
      <c:catAx>
        <c:axId val="89391104"/>
        <c:scaling>
          <c:orientation val="minMax"/>
        </c:scaling>
        <c:axPos val="b"/>
        <c:tickLblPos val="nextTo"/>
        <c:crossAx val="89392640"/>
        <c:crosses val="autoZero"/>
        <c:auto val="1"/>
        <c:lblAlgn val="ctr"/>
        <c:lblOffset val="100"/>
      </c:catAx>
      <c:valAx>
        <c:axId val="89392640"/>
        <c:scaling>
          <c:orientation val="minMax"/>
        </c:scaling>
        <c:axPos val="l"/>
        <c:majorGridlines>
          <c:spPr>
            <a:ln>
              <a:noFill/>
            </a:ln>
          </c:spPr>
        </c:majorGridlines>
        <c:numFmt formatCode="0%" sourceLinked="1"/>
        <c:tickLblPos val="nextTo"/>
        <c:crossAx val="89391104"/>
        <c:crosses val="autoZero"/>
        <c:crossBetween val="between"/>
      </c:valAx>
    </c:plotArea>
    <c:plotVisOnly val="1"/>
    <c:dispBlanksAs val="gap"/>
  </c:chart>
  <c:spPr>
    <a:ln>
      <a:noFill/>
    </a:ln>
  </c:spPr>
  <c:externalData r:id="rId1"/>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zh-CN" sz="1200" b="1" i="0" u="none" strike="noStrike" kern="1200" baseline="0" dirty="0" smtClean="0">
                <a:solidFill>
                  <a:prstClr val="black"/>
                </a:solidFill>
                <a:latin typeface="Arial" pitchFamily="34" charset="0"/>
                <a:ea typeface="+mn-ea"/>
                <a:cs typeface="Arial" pitchFamily="34" charset="0"/>
              </a:rPr>
              <a:t>Efficiency</a:t>
            </a:r>
            <a:r>
              <a:rPr lang="en-US" altLang="zh-CN" sz="1200" dirty="0" smtClean="0">
                <a:latin typeface="Arial" pitchFamily="34" charset="0"/>
                <a:cs typeface="Arial" pitchFamily="34" charset="0"/>
              </a:rPr>
              <a:t> of Approvals by Local Authorities Comparing with China</a:t>
            </a:r>
            <a:endParaRPr lang="zh-CN" altLang="en-US" sz="1200" dirty="0">
              <a:latin typeface="Arial" pitchFamily="34" charset="0"/>
              <a:cs typeface="Arial" pitchFamily="34" charset="0"/>
            </a:endParaRPr>
          </a:p>
        </c:rich>
      </c:tx>
      <c:layout/>
    </c:title>
    <c:plotArea>
      <c:layout/>
      <c:barChart>
        <c:barDir val="col"/>
        <c:grouping val="clustered"/>
        <c:ser>
          <c:idx val="0"/>
          <c:order val="0"/>
          <c:tx>
            <c:strRef>
              <c:f>Sheet1!$B$1</c:f>
              <c:strCache>
                <c:ptCount val="1"/>
                <c:pt idx="0">
                  <c:v>Efficiency of Approvals by Local Authorities Comparing with China</c:v>
                </c:pt>
              </c:strCache>
            </c:strRef>
          </c:tx>
          <c:dLbls>
            <c:txPr>
              <a:bodyPr/>
              <a:lstStyle/>
              <a:p>
                <a:pPr>
                  <a:defRPr b="1" baseline="0">
                    <a:solidFill>
                      <a:schemeClr val="bg1"/>
                    </a:solidFill>
                  </a:defRPr>
                </a:pPr>
                <a:endParaRPr lang="sv-SE"/>
              </a:p>
            </c:txPr>
            <c:dLblPos val="ctr"/>
            <c:showVal val="1"/>
          </c:dLbls>
          <c:cat>
            <c:strRef>
              <c:f>Sheet1!$A$2:$A$6</c:f>
              <c:strCache>
                <c:ptCount val="5"/>
                <c:pt idx="0">
                  <c:v>Very Slow</c:v>
                </c:pt>
                <c:pt idx="1">
                  <c:v>Slow</c:v>
                </c:pt>
                <c:pt idx="2">
                  <c:v>Normal</c:v>
                </c:pt>
                <c:pt idx="3">
                  <c:v>Quick</c:v>
                </c:pt>
                <c:pt idx="4">
                  <c:v>Very Quick</c:v>
                </c:pt>
              </c:strCache>
            </c:strRef>
          </c:cat>
          <c:val>
            <c:numRef>
              <c:f>Sheet1!$B$2:$B$6</c:f>
              <c:numCache>
                <c:formatCode>0%</c:formatCode>
                <c:ptCount val="5"/>
                <c:pt idx="0">
                  <c:v>9.0909090909091064E-2</c:v>
                </c:pt>
                <c:pt idx="1">
                  <c:v>0.27272727272727282</c:v>
                </c:pt>
                <c:pt idx="2">
                  <c:v>0.18181818181818232</c:v>
                </c:pt>
                <c:pt idx="3">
                  <c:v>0.36363636363636381</c:v>
                </c:pt>
                <c:pt idx="4">
                  <c:v>9.0909090909091064E-2</c:v>
                </c:pt>
              </c:numCache>
            </c:numRef>
          </c:val>
        </c:ser>
        <c:axId val="89454464"/>
        <c:axId val="89456000"/>
      </c:barChart>
      <c:catAx>
        <c:axId val="89454464"/>
        <c:scaling>
          <c:orientation val="minMax"/>
        </c:scaling>
        <c:axPos val="b"/>
        <c:tickLblPos val="nextTo"/>
        <c:crossAx val="89456000"/>
        <c:crosses val="autoZero"/>
        <c:auto val="1"/>
        <c:lblAlgn val="ctr"/>
        <c:lblOffset val="100"/>
      </c:catAx>
      <c:valAx>
        <c:axId val="89456000"/>
        <c:scaling>
          <c:orientation val="minMax"/>
        </c:scaling>
        <c:axPos val="l"/>
        <c:majorGridlines>
          <c:spPr>
            <a:ln>
              <a:noFill/>
            </a:ln>
          </c:spPr>
        </c:majorGridlines>
        <c:numFmt formatCode="0%" sourceLinked="1"/>
        <c:tickLblPos val="nextTo"/>
        <c:crossAx val="89454464"/>
        <c:crosses val="autoZero"/>
        <c:crossBetween val="between"/>
      </c:valAx>
    </c:plotArea>
    <c:plotVisOnly val="1"/>
    <c:dispBlanksAs val="gap"/>
  </c:chart>
  <c:spPr>
    <a:ln>
      <a:noFill/>
    </a:ln>
  </c:spPr>
  <c:externalData r:id="rId1"/>
</c:chartSpace>
</file>

<file path=ppt/charts/chart33.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200">
                <a:latin typeface="Arial" pitchFamily="34" charset="0"/>
                <a:ea typeface="+mn-ea"/>
                <a:cs typeface="Arial" pitchFamily="34" charset="0"/>
              </a:defRPr>
            </a:pPr>
            <a:r>
              <a:rPr lang="en-US" altLang="zh-CN" sz="1200" dirty="0" smtClean="0">
                <a:latin typeface="Arial" pitchFamily="34" charset="0"/>
                <a:cs typeface="Arial" pitchFamily="34" charset="0"/>
              </a:rPr>
              <a:t>Transparency of Authority  Comparing with China</a:t>
            </a:r>
            <a:endParaRPr lang="zh-CN" altLang="en-US" sz="1200" dirty="0">
              <a:latin typeface="Arial" pitchFamily="34" charset="0"/>
              <a:cs typeface="Arial" pitchFamily="34" charset="0"/>
            </a:endParaRPr>
          </a:p>
        </c:rich>
      </c:tx>
      <c:layout/>
    </c:title>
    <c:plotArea>
      <c:layout/>
      <c:barChart>
        <c:barDir val="col"/>
        <c:grouping val="clustered"/>
        <c:ser>
          <c:idx val="0"/>
          <c:order val="0"/>
          <c:tx>
            <c:strRef>
              <c:f>Sheet1!$B$1</c:f>
              <c:strCache>
                <c:ptCount val="1"/>
                <c:pt idx="0">
                  <c:v>Transparency of Authority Power Comparing with China</c:v>
                </c:pt>
              </c:strCache>
            </c:strRef>
          </c:tx>
          <c:dLbls>
            <c:txPr>
              <a:bodyPr/>
              <a:lstStyle/>
              <a:p>
                <a:pPr>
                  <a:defRPr b="1" baseline="0">
                    <a:solidFill>
                      <a:schemeClr val="bg1"/>
                    </a:solidFill>
                  </a:defRPr>
                </a:pPr>
                <a:endParaRPr lang="sv-SE"/>
              </a:p>
            </c:txPr>
            <c:dLblPos val="ctr"/>
            <c:showVal val="1"/>
          </c:dLbls>
          <c:cat>
            <c:strRef>
              <c:f>Sheet1!$A$2:$A$6</c:f>
              <c:strCache>
                <c:ptCount val="5"/>
                <c:pt idx="0">
                  <c:v>Very bad</c:v>
                </c:pt>
                <c:pt idx="1">
                  <c:v>Bad</c:v>
                </c:pt>
                <c:pt idx="2">
                  <c:v>Normal</c:v>
                </c:pt>
                <c:pt idx="3">
                  <c:v>Good</c:v>
                </c:pt>
                <c:pt idx="4">
                  <c:v>Very good</c:v>
                </c:pt>
              </c:strCache>
            </c:strRef>
          </c:cat>
          <c:val>
            <c:numRef>
              <c:f>Sheet1!$B$2:$B$6</c:f>
              <c:numCache>
                <c:formatCode>0%</c:formatCode>
                <c:ptCount val="5"/>
                <c:pt idx="0">
                  <c:v>9.0909090909091064E-2</c:v>
                </c:pt>
                <c:pt idx="1">
                  <c:v>0.36363636363636381</c:v>
                </c:pt>
                <c:pt idx="2">
                  <c:v>0.27272727272727282</c:v>
                </c:pt>
                <c:pt idx="3">
                  <c:v>9.0909090909091064E-2</c:v>
                </c:pt>
                <c:pt idx="4">
                  <c:v>0.18181818181818232</c:v>
                </c:pt>
              </c:numCache>
            </c:numRef>
          </c:val>
        </c:ser>
        <c:axId val="89542016"/>
        <c:axId val="89564288"/>
      </c:barChart>
      <c:catAx>
        <c:axId val="89542016"/>
        <c:scaling>
          <c:orientation val="minMax"/>
        </c:scaling>
        <c:axPos val="b"/>
        <c:tickLblPos val="nextTo"/>
        <c:crossAx val="89564288"/>
        <c:crosses val="autoZero"/>
        <c:auto val="1"/>
        <c:lblAlgn val="ctr"/>
        <c:lblOffset val="100"/>
      </c:catAx>
      <c:valAx>
        <c:axId val="89564288"/>
        <c:scaling>
          <c:orientation val="minMax"/>
        </c:scaling>
        <c:axPos val="l"/>
        <c:majorGridlines/>
        <c:numFmt formatCode="0%" sourceLinked="1"/>
        <c:tickLblPos val="nextTo"/>
        <c:crossAx val="89542016"/>
        <c:crosses val="autoZero"/>
        <c:crossBetween val="between"/>
      </c:valAx>
    </c:plotArea>
    <c:plotVisOnly val="1"/>
    <c:dispBlanksAs val="gap"/>
  </c:chart>
  <c:spPr>
    <a:ln>
      <a:noFill/>
    </a:ln>
  </c:spPr>
  <c:externalData r:id="rId1"/>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sv-SE"/>
  <c:chart>
    <c:title>
      <c:layout/>
      <c:txPr>
        <a:bodyPr/>
        <a:lstStyle/>
        <a:p>
          <a:pPr>
            <a:defRPr sz="1200">
              <a:latin typeface="Arial" pitchFamily="34" charset="0"/>
              <a:ea typeface="+mn-ea"/>
              <a:cs typeface="Arial" pitchFamily="34" charset="0"/>
            </a:defRPr>
          </a:pPr>
          <a:endParaRPr lang="sv-SE"/>
        </a:p>
      </c:txPr>
    </c:title>
    <c:plotArea>
      <c:layout>
        <c:manualLayout>
          <c:layoutTarget val="inner"/>
          <c:xMode val="edge"/>
          <c:yMode val="edge"/>
          <c:x val="0.14978287436661625"/>
          <c:y val="0.16069873617646127"/>
          <c:w val="0.83104655038329178"/>
          <c:h val="0.50303344673414652"/>
        </c:manualLayout>
      </c:layout>
      <c:barChart>
        <c:barDir val="col"/>
        <c:grouping val="clustered"/>
        <c:ser>
          <c:idx val="0"/>
          <c:order val="0"/>
          <c:tx>
            <c:strRef>
              <c:f>Sheet1!$B$1</c:f>
              <c:strCache>
                <c:ptCount val="1"/>
                <c:pt idx="0">
                  <c:v> How Important is Compliance for Local Operation </c:v>
                </c:pt>
              </c:strCache>
            </c:strRef>
          </c:tx>
          <c:dLbls>
            <c:txPr>
              <a:bodyPr/>
              <a:lstStyle/>
              <a:p>
                <a:pPr>
                  <a:defRPr b="1" baseline="0">
                    <a:solidFill>
                      <a:schemeClr val="bg1"/>
                    </a:solidFill>
                  </a:defRPr>
                </a:pPr>
                <a:endParaRPr lang="sv-SE"/>
              </a:p>
            </c:txPr>
            <c:dLblPos val="ctr"/>
            <c:showVal val="1"/>
          </c:dLbls>
          <c:cat>
            <c:strRef>
              <c:f>Sheet1!$A$2:$A$6</c:f>
              <c:strCache>
                <c:ptCount val="5"/>
                <c:pt idx="0">
                  <c:v>Very Important</c:v>
                </c:pt>
                <c:pt idx="1">
                  <c:v>Important</c:v>
                </c:pt>
                <c:pt idx="2">
                  <c:v>Normal</c:v>
                </c:pt>
                <c:pt idx="3">
                  <c:v>Unimportant</c:v>
                </c:pt>
                <c:pt idx="4">
                  <c:v>Very Unimportant</c:v>
                </c:pt>
              </c:strCache>
            </c:strRef>
          </c:cat>
          <c:val>
            <c:numRef>
              <c:f>Sheet1!$B$2:$B$6</c:f>
              <c:numCache>
                <c:formatCode>0%</c:formatCode>
                <c:ptCount val="5"/>
                <c:pt idx="0">
                  <c:v>0.6363636363636378</c:v>
                </c:pt>
                <c:pt idx="1">
                  <c:v>0.27272727272727282</c:v>
                </c:pt>
                <c:pt idx="2">
                  <c:v>0</c:v>
                </c:pt>
                <c:pt idx="3">
                  <c:v>0</c:v>
                </c:pt>
                <c:pt idx="4">
                  <c:v>9.0909090909091064E-2</c:v>
                </c:pt>
              </c:numCache>
            </c:numRef>
          </c:val>
        </c:ser>
        <c:axId val="89503616"/>
        <c:axId val="89505152"/>
      </c:barChart>
      <c:catAx>
        <c:axId val="89503616"/>
        <c:scaling>
          <c:orientation val="minMax"/>
        </c:scaling>
        <c:axPos val="b"/>
        <c:tickLblPos val="nextTo"/>
        <c:crossAx val="89505152"/>
        <c:crosses val="autoZero"/>
        <c:auto val="1"/>
        <c:lblAlgn val="ctr"/>
        <c:lblOffset val="100"/>
      </c:catAx>
      <c:valAx>
        <c:axId val="89505152"/>
        <c:scaling>
          <c:orientation val="minMax"/>
        </c:scaling>
        <c:axPos val="l"/>
        <c:majorGridlines>
          <c:spPr>
            <a:ln>
              <a:noFill/>
            </a:ln>
          </c:spPr>
        </c:majorGridlines>
        <c:numFmt formatCode="0%" sourceLinked="1"/>
        <c:tickLblPos val="nextTo"/>
        <c:crossAx val="89503616"/>
        <c:crosses val="autoZero"/>
        <c:crossBetween val="between"/>
      </c:valAx>
    </c:plotArea>
    <c:plotVisOnly val="1"/>
    <c:dispBlanksAs val="gap"/>
  </c:chart>
  <c:spPr>
    <a:ln>
      <a:noFill/>
    </a:ln>
  </c:spPr>
  <c:externalData r:id="rId1"/>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200">
                <a:latin typeface="Arial" pitchFamily="34" charset="0"/>
                <a:ea typeface="+mn-ea"/>
                <a:cs typeface="Arial" pitchFamily="34" charset="0"/>
              </a:defRPr>
            </a:pPr>
            <a:r>
              <a:rPr lang="en-US" dirty="0"/>
              <a:t>Legal and Compliance Cost in </a:t>
            </a:r>
            <a:r>
              <a:rPr lang="en-US" dirty="0" smtClean="0"/>
              <a:t>Sweden Comparing </a:t>
            </a:r>
            <a:r>
              <a:rPr lang="en-US" dirty="0"/>
              <a:t>with China</a:t>
            </a:r>
          </a:p>
        </c:rich>
      </c:tx>
      <c:layout/>
    </c:title>
    <c:plotArea>
      <c:layout/>
      <c:barChart>
        <c:barDir val="col"/>
        <c:grouping val="clustered"/>
        <c:ser>
          <c:idx val="0"/>
          <c:order val="0"/>
          <c:tx>
            <c:strRef>
              <c:f>Sheet1!$B$1</c:f>
              <c:strCache>
                <c:ptCount val="1"/>
                <c:pt idx="0">
                  <c:v>Legal and Compliance Cost in Nordic Countries Comparing with China</c:v>
                </c:pt>
              </c:strCache>
            </c:strRef>
          </c:tx>
          <c:dLbls>
            <c:txPr>
              <a:bodyPr/>
              <a:lstStyle/>
              <a:p>
                <a:pPr>
                  <a:defRPr b="1" baseline="0">
                    <a:solidFill>
                      <a:schemeClr val="bg1"/>
                    </a:solidFill>
                  </a:defRPr>
                </a:pPr>
                <a:endParaRPr lang="sv-SE"/>
              </a:p>
            </c:txPr>
            <c:dLblPos val="ctr"/>
            <c:showVal val="1"/>
          </c:dLbls>
          <c:cat>
            <c:strRef>
              <c:f>Sheet1!$A$2:$A$6</c:f>
              <c:strCache>
                <c:ptCount val="5"/>
                <c:pt idx="0">
                  <c:v>Much Higher</c:v>
                </c:pt>
                <c:pt idx="1">
                  <c:v>Higher</c:v>
                </c:pt>
                <c:pt idx="2">
                  <c:v>Same</c:v>
                </c:pt>
                <c:pt idx="3">
                  <c:v>Lower</c:v>
                </c:pt>
                <c:pt idx="4">
                  <c:v>Much Lower</c:v>
                </c:pt>
              </c:strCache>
            </c:strRef>
          </c:cat>
          <c:val>
            <c:numRef>
              <c:f>Sheet1!$B$2:$B$6</c:f>
              <c:numCache>
                <c:formatCode>0%</c:formatCode>
                <c:ptCount val="5"/>
                <c:pt idx="0">
                  <c:v>0.18181818181818232</c:v>
                </c:pt>
                <c:pt idx="1">
                  <c:v>0.6363636363636378</c:v>
                </c:pt>
                <c:pt idx="2">
                  <c:v>9.0909090909091064E-2</c:v>
                </c:pt>
                <c:pt idx="3">
                  <c:v>9.0909090909091064E-2</c:v>
                </c:pt>
                <c:pt idx="4">
                  <c:v>0</c:v>
                </c:pt>
              </c:numCache>
            </c:numRef>
          </c:val>
        </c:ser>
        <c:axId val="94837760"/>
        <c:axId val="94839552"/>
      </c:barChart>
      <c:catAx>
        <c:axId val="94837760"/>
        <c:scaling>
          <c:orientation val="minMax"/>
        </c:scaling>
        <c:axPos val="b"/>
        <c:tickLblPos val="nextTo"/>
        <c:crossAx val="94839552"/>
        <c:crosses val="autoZero"/>
        <c:auto val="1"/>
        <c:lblAlgn val="ctr"/>
        <c:lblOffset val="100"/>
      </c:catAx>
      <c:valAx>
        <c:axId val="94839552"/>
        <c:scaling>
          <c:orientation val="minMax"/>
        </c:scaling>
        <c:axPos val="l"/>
        <c:majorGridlines>
          <c:spPr>
            <a:ln>
              <a:noFill/>
            </a:ln>
          </c:spPr>
        </c:majorGridlines>
        <c:numFmt formatCode="0%" sourceLinked="1"/>
        <c:tickLblPos val="nextTo"/>
        <c:crossAx val="94837760"/>
        <c:crosses val="autoZero"/>
        <c:crossBetween val="between"/>
      </c:valAx>
    </c:plotArea>
    <c:plotVisOnly val="1"/>
    <c:dispBlanksAs val="gap"/>
  </c:chart>
  <c:spPr>
    <a:ln>
      <a:noFill/>
    </a:ln>
  </c:spPr>
  <c:externalData r:id="rId1"/>
</c:chartSpace>
</file>

<file path=ppt/charts/chart36.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200">
                <a:latin typeface="Arial" pitchFamily="34" charset="0"/>
                <a:ea typeface="+mn-ea"/>
                <a:cs typeface="Arial" pitchFamily="34" charset="0"/>
              </a:defRPr>
            </a:pPr>
            <a:r>
              <a:rPr lang="en-US" dirty="0"/>
              <a:t>Your Estimation of Sweden-China Relationship in </a:t>
            </a:r>
            <a:r>
              <a:rPr lang="en-US" dirty="0" smtClean="0"/>
              <a:t>2018</a:t>
            </a:r>
            <a:endParaRPr lang="en-US" dirty="0"/>
          </a:p>
        </c:rich>
      </c:tx>
      <c:layout/>
    </c:title>
    <c:plotArea>
      <c:layout/>
      <c:barChart>
        <c:barDir val="col"/>
        <c:grouping val="clustered"/>
        <c:ser>
          <c:idx val="0"/>
          <c:order val="0"/>
          <c:tx>
            <c:strRef>
              <c:f>Sheet1!$B$1</c:f>
              <c:strCache>
                <c:ptCount val="1"/>
                <c:pt idx="0">
                  <c:v>Your Estimation of Sweden-China Relationship in 22018</c:v>
                </c:pt>
              </c:strCache>
            </c:strRef>
          </c:tx>
          <c:dLbls>
            <c:txPr>
              <a:bodyPr/>
              <a:lstStyle/>
              <a:p>
                <a:pPr>
                  <a:defRPr b="1" baseline="0">
                    <a:solidFill>
                      <a:schemeClr val="bg1"/>
                    </a:solidFill>
                  </a:defRPr>
                </a:pPr>
                <a:endParaRPr lang="sv-SE"/>
              </a:p>
            </c:txPr>
            <c:dLblPos val="ctr"/>
            <c:showVal val="1"/>
          </c:dLbls>
          <c:cat>
            <c:strRef>
              <c:f>Sheet1!$A$2:$A$4</c:f>
              <c:strCache>
                <c:ptCount val="3"/>
                <c:pt idx="0">
                  <c:v>Improved</c:v>
                </c:pt>
                <c:pt idx="1">
                  <c:v>Unchanged</c:v>
                </c:pt>
                <c:pt idx="2">
                  <c:v>Worse</c:v>
                </c:pt>
              </c:strCache>
            </c:strRef>
          </c:cat>
          <c:val>
            <c:numRef>
              <c:f>Sheet1!$B$2:$B$4</c:f>
              <c:numCache>
                <c:formatCode>0%</c:formatCode>
                <c:ptCount val="3"/>
                <c:pt idx="0">
                  <c:v>0.6363636363636378</c:v>
                </c:pt>
                <c:pt idx="1">
                  <c:v>0.36363636363636381</c:v>
                </c:pt>
                <c:pt idx="2">
                  <c:v>0</c:v>
                </c:pt>
              </c:numCache>
            </c:numRef>
          </c:val>
        </c:ser>
        <c:axId val="94892416"/>
        <c:axId val="94893952"/>
      </c:barChart>
      <c:catAx>
        <c:axId val="94892416"/>
        <c:scaling>
          <c:orientation val="minMax"/>
        </c:scaling>
        <c:axPos val="b"/>
        <c:tickLblPos val="nextTo"/>
        <c:crossAx val="94893952"/>
        <c:crosses val="autoZero"/>
        <c:auto val="1"/>
        <c:lblAlgn val="ctr"/>
        <c:lblOffset val="100"/>
      </c:catAx>
      <c:valAx>
        <c:axId val="94893952"/>
        <c:scaling>
          <c:orientation val="minMax"/>
        </c:scaling>
        <c:axPos val="l"/>
        <c:majorGridlines>
          <c:spPr>
            <a:ln>
              <a:noFill/>
            </a:ln>
          </c:spPr>
        </c:majorGridlines>
        <c:numFmt formatCode="0%" sourceLinked="1"/>
        <c:tickLblPos val="nextTo"/>
        <c:crossAx val="94892416"/>
        <c:crosses val="autoZero"/>
        <c:crossBetween val="between"/>
      </c:valAx>
    </c:plotArea>
    <c:plotVisOnly val="1"/>
    <c:dispBlanksAs val="gap"/>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en-US"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Share of Chinese Investment</a:t>
            </a:r>
            <a:endParaRPr lang="zh-CN" altLang="en-US" sz="1200" b="1" i="0" u="none" strike="noStrike" kern="1200" baseline="0" dirty="0">
              <a:solidFill>
                <a:prstClr val="black"/>
              </a:solidFill>
              <a:latin typeface="Arial" pitchFamily="34" charset="0"/>
              <a:ea typeface="+mn-ea"/>
              <a:cs typeface="Arial" pitchFamily="34" charset="0"/>
            </a:endParaRPr>
          </a:p>
        </c:rich>
      </c:tx>
      <c:layout/>
    </c:title>
    <c:plotArea>
      <c:layout/>
      <c:barChart>
        <c:barDir val="col"/>
        <c:grouping val="clustered"/>
        <c:ser>
          <c:idx val="0"/>
          <c:order val="0"/>
          <c:tx>
            <c:strRef>
              <c:f>Sheet1!$B$1</c:f>
              <c:strCache>
                <c:ptCount val="1"/>
                <c:pt idx="0">
                  <c:v>所属行业</c:v>
                </c:pt>
              </c:strCache>
            </c:strRef>
          </c:tx>
          <c:dLbls>
            <c:txPr>
              <a:bodyPr/>
              <a:lstStyle/>
              <a:p>
                <a:pPr>
                  <a:defRPr b="1" baseline="0">
                    <a:solidFill>
                      <a:schemeClr val="bg1"/>
                    </a:solidFill>
                  </a:defRPr>
                </a:pPr>
                <a:endParaRPr lang="sv-SE"/>
              </a:p>
            </c:txPr>
            <c:dLblPos val="ctr"/>
            <c:showVal val="1"/>
          </c:dLbls>
          <c:cat>
            <c:strRef>
              <c:f>Sheet1!$A$2:$A$4</c:f>
              <c:strCache>
                <c:ptCount val="3"/>
                <c:pt idx="0">
                  <c:v>Private owned</c:v>
                </c:pt>
                <c:pt idx="1">
                  <c:v>Partly State Owned (below 50%)</c:v>
                </c:pt>
                <c:pt idx="2">
                  <c:v>State owned (above 50%)</c:v>
                </c:pt>
              </c:strCache>
            </c:strRef>
          </c:cat>
          <c:val>
            <c:numRef>
              <c:f>Sheet1!$B$2:$B$4</c:f>
              <c:numCache>
                <c:formatCode>0%</c:formatCode>
                <c:ptCount val="3"/>
                <c:pt idx="0">
                  <c:v>0.45454545454545453</c:v>
                </c:pt>
                <c:pt idx="1">
                  <c:v>0.18181818181818232</c:v>
                </c:pt>
                <c:pt idx="2">
                  <c:v>0.36363636363636381</c:v>
                </c:pt>
              </c:numCache>
            </c:numRef>
          </c:val>
        </c:ser>
        <c:axId val="81714560"/>
        <c:axId val="81720448"/>
      </c:barChart>
      <c:catAx>
        <c:axId val="81714560"/>
        <c:scaling>
          <c:orientation val="minMax"/>
        </c:scaling>
        <c:axPos val="b"/>
        <c:tickLblPos val="nextTo"/>
        <c:crossAx val="81720448"/>
        <c:crosses val="autoZero"/>
        <c:auto val="1"/>
        <c:lblAlgn val="ctr"/>
        <c:lblOffset val="100"/>
      </c:catAx>
      <c:valAx>
        <c:axId val="81720448"/>
        <c:scaling>
          <c:orientation val="minMax"/>
        </c:scaling>
        <c:axPos val="l"/>
        <c:numFmt formatCode="0%" sourceLinked="1"/>
        <c:tickLblPos val="nextTo"/>
        <c:crossAx val="81714560"/>
        <c:crosses val="autoZero"/>
        <c:crossBetween val="between"/>
      </c:valAx>
      <c:spPr>
        <a:ln>
          <a:noFill/>
        </a:ln>
      </c:spPr>
    </c:plotArea>
    <c:plotVisOnly val="1"/>
    <c:dispBlanksAs val="gap"/>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200">
                <a:latin typeface="Arial" pitchFamily="34" charset="0"/>
                <a:ea typeface="+mn-ea"/>
                <a:cs typeface="Arial" pitchFamily="34" charset="0"/>
              </a:defRPr>
            </a:pPr>
            <a:r>
              <a:rPr lang="sv-SE" altLang="zh-CN" sz="1200" dirty="0" smtClean="0">
                <a:latin typeface="Arial" pitchFamily="34" charset="0"/>
                <a:cs typeface="Arial" pitchFamily="34" charset="0"/>
              </a:rPr>
              <a:t>Buesiness</a:t>
            </a:r>
            <a:r>
              <a:rPr lang="sv-SE" altLang="zh-CN" sz="1200" baseline="0" dirty="0" smtClean="0">
                <a:latin typeface="Arial" pitchFamily="34" charset="0"/>
                <a:cs typeface="Arial" pitchFamily="34" charset="0"/>
              </a:rPr>
              <a:t> Line</a:t>
            </a:r>
            <a:endParaRPr lang="zh-CN" altLang="sv-SE" sz="1200" dirty="0">
              <a:latin typeface="Arial" pitchFamily="34" charset="0"/>
              <a:cs typeface="Arial" pitchFamily="34" charset="0"/>
            </a:endParaRPr>
          </a:p>
        </c:rich>
      </c:tx>
      <c:layout>
        <c:manualLayout>
          <c:xMode val="edge"/>
          <c:yMode val="edge"/>
          <c:x val="0.34515496010647406"/>
          <c:y val="8.1034539705798464E-2"/>
        </c:manualLayout>
      </c:layout>
    </c:title>
    <c:plotArea>
      <c:layout/>
      <c:barChart>
        <c:barDir val="col"/>
        <c:grouping val="clustered"/>
        <c:ser>
          <c:idx val="0"/>
          <c:order val="0"/>
          <c:tx>
            <c:strRef>
              <c:f>Sheet1!$B$1</c:f>
              <c:strCache>
                <c:ptCount val="1"/>
                <c:pt idx="0">
                  <c:v>所属行业</c:v>
                </c:pt>
              </c:strCache>
            </c:strRef>
          </c:tx>
          <c:dLbls>
            <c:txPr>
              <a:bodyPr/>
              <a:lstStyle/>
              <a:p>
                <a:pPr>
                  <a:defRPr b="1" baseline="0">
                    <a:solidFill>
                      <a:schemeClr val="bg1"/>
                    </a:solidFill>
                  </a:defRPr>
                </a:pPr>
                <a:endParaRPr lang="sv-SE"/>
              </a:p>
            </c:txPr>
            <c:dLblPos val="ctr"/>
            <c:showVal val="1"/>
          </c:dLbls>
          <c:cat>
            <c:strRef>
              <c:f>Sheet1!$A$2:$A$6</c:f>
              <c:strCache>
                <c:ptCount val="5"/>
                <c:pt idx="0">
                  <c:v>Industry and Energy</c:v>
                </c:pt>
                <c:pt idx="1">
                  <c:v>Information Technology</c:v>
                </c:pt>
                <c:pt idx="2">
                  <c:v>Consumer industry</c:v>
                </c:pt>
                <c:pt idx="3">
                  <c:v>Service</c:v>
                </c:pt>
                <c:pt idx="4">
                  <c:v>Others</c:v>
                </c:pt>
              </c:strCache>
            </c:strRef>
          </c:cat>
          <c:val>
            <c:numRef>
              <c:f>Sheet1!$B$2:$B$6</c:f>
              <c:numCache>
                <c:formatCode>0%</c:formatCode>
                <c:ptCount val="5"/>
                <c:pt idx="0">
                  <c:v>9.0909090909091064E-2</c:v>
                </c:pt>
                <c:pt idx="1">
                  <c:v>0.27272727272727282</c:v>
                </c:pt>
                <c:pt idx="2">
                  <c:v>0.18181818181818207</c:v>
                </c:pt>
                <c:pt idx="3">
                  <c:v>0.27272727272727282</c:v>
                </c:pt>
                <c:pt idx="4">
                  <c:v>0.18181818181818207</c:v>
                </c:pt>
              </c:numCache>
            </c:numRef>
          </c:val>
        </c:ser>
        <c:axId val="95142656"/>
        <c:axId val="95144192"/>
      </c:barChart>
      <c:catAx>
        <c:axId val="95142656"/>
        <c:scaling>
          <c:orientation val="minMax"/>
        </c:scaling>
        <c:axPos val="b"/>
        <c:tickLblPos val="nextTo"/>
        <c:crossAx val="95144192"/>
        <c:crosses val="autoZero"/>
        <c:auto val="1"/>
        <c:lblAlgn val="ctr"/>
        <c:lblOffset val="100"/>
      </c:catAx>
      <c:valAx>
        <c:axId val="95144192"/>
        <c:scaling>
          <c:orientation val="minMax"/>
        </c:scaling>
        <c:axPos val="l"/>
        <c:numFmt formatCode="0%" sourceLinked="1"/>
        <c:tickLblPos val="nextTo"/>
        <c:crossAx val="95142656"/>
        <c:crosses val="autoZero"/>
        <c:crossBetween val="between"/>
      </c:valAx>
    </c:plotArea>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sv-SE"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Operating Income</a:t>
            </a:r>
            <a:endParaRPr lang="zh-CN" altLang="sv-SE" sz="1200" b="1" i="0" u="none" strike="noStrike" kern="1200" baseline="0" dirty="0">
              <a:solidFill>
                <a:prstClr val="black"/>
              </a:solidFill>
              <a:latin typeface="Arial" pitchFamily="34" charset="0"/>
              <a:ea typeface="+mn-ea"/>
              <a:cs typeface="Arial" pitchFamily="34" charset="0"/>
            </a:endParaRPr>
          </a:p>
        </c:rich>
      </c:tx>
      <c:layout>
        <c:manualLayout>
          <c:xMode val="edge"/>
          <c:yMode val="edge"/>
          <c:x val="0.30790436865039733"/>
          <c:y val="6.2464124356552984E-2"/>
        </c:manualLayout>
      </c:layout>
    </c:title>
    <c:plotArea>
      <c:layout>
        <c:manualLayout>
          <c:layoutTarget val="inner"/>
          <c:xMode val="edge"/>
          <c:yMode val="edge"/>
          <c:x val="0.1325408287968004"/>
          <c:y val="0.13994523484318774"/>
          <c:w val="0.82336684812798444"/>
          <c:h val="0.58768660780610438"/>
        </c:manualLayout>
      </c:layout>
      <c:barChart>
        <c:barDir val="col"/>
        <c:grouping val="clustered"/>
        <c:ser>
          <c:idx val="0"/>
          <c:order val="0"/>
          <c:tx>
            <c:strRef>
              <c:f>Sheet1!$B$1</c:f>
              <c:strCache>
                <c:ptCount val="1"/>
                <c:pt idx="0">
                  <c:v>Operating Income Euro</c:v>
                </c:pt>
              </c:strCache>
            </c:strRef>
          </c:tx>
          <c:dLbls>
            <c:txPr>
              <a:bodyPr/>
              <a:lstStyle/>
              <a:p>
                <a:pPr>
                  <a:defRPr b="1" baseline="0">
                    <a:solidFill>
                      <a:schemeClr val="bg1"/>
                    </a:solidFill>
                  </a:defRPr>
                </a:pPr>
                <a:endParaRPr lang="sv-SE"/>
              </a:p>
            </c:txPr>
            <c:dLblPos val="ctr"/>
            <c:showVal val="1"/>
          </c:dLbls>
          <c:cat>
            <c:strRef>
              <c:f>Sheet1!$A$2:$A$6</c:f>
              <c:strCache>
                <c:ptCount val="5"/>
                <c:pt idx="0">
                  <c:v>less than 5 M</c:v>
                </c:pt>
                <c:pt idx="1">
                  <c:v>5M-10M</c:v>
                </c:pt>
                <c:pt idx="2">
                  <c:v>10M-50M</c:v>
                </c:pt>
                <c:pt idx="3">
                  <c:v>50M-100M</c:v>
                </c:pt>
                <c:pt idx="4">
                  <c:v>above 100M</c:v>
                </c:pt>
              </c:strCache>
            </c:strRef>
          </c:cat>
          <c:val>
            <c:numRef>
              <c:f>Sheet1!$B$2:$B$6</c:f>
              <c:numCache>
                <c:formatCode>0%</c:formatCode>
                <c:ptCount val="5"/>
                <c:pt idx="0">
                  <c:v>0.54545500000000002</c:v>
                </c:pt>
                <c:pt idx="1">
                  <c:v>0</c:v>
                </c:pt>
                <c:pt idx="2">
                  <c:v>0.272727</c:v>
                </c:pt>
                <c:pt idx="3">
                  <c:v>0</c:v>
                </c:pt>
                <c:pt idx="4">
                  <c:v>0.18181800000000042</c:v>
                </c:pt>
              </c:numCache>
            </c:numRef>
          </c:val>
        </c:ser>
        <c:axId val="85081088"/>
        <c:axId val="85082880"/>
      </c:barChart>
      <c:catAx>
        <c:axId val="85081088"/>
        <c:scaling>
          <c:orientation val="minMax"/>
        </c:scaling>
        <c:axPos val="b"/>
        <c:tickLblPos val="nextTo"/>
        <c:crossAx val="85082880"/>
        <c:crosses val="autoZero"/>
        <c:auto val="1"/>
        <c:lblAlgn val="ctr"/>
        <c:lblOffset val="100"/>
      </c:catAx>
      <c:valAx>
        <c:axId val="85082880"/>
        <c:scaling>
          <c:orientation val="minMax"/>
        </c:scaling>
        <c:axPos val="l"/>
        <c:majorGridlines>
          <c:spPr>
            <a:ln>
              <a:noFill/>
            </a:ln>
          </c:spPr>
        </c:majorGridlines>
        <c:numFmt formatCode="0%" sourceLinked="1"/>
        <c:tickLblPos val="nextTo"/>
        <c:crossAx val="85081088"/>
        <c:crosses val="autoZero"/>
        <c:crossBetween val="between"/>
      </c:valAx>
    </c:plotArea>
    <c:plotVisOnly val="1"/>
    <c:dispBlanksAs val="gap"/>
  </c:chart>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sv-SE"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Result of 2017</a:t>
            </a:r>
            <a:endParaRPr lang="zh-CN" altLang="sv-SE" sz="1200" b="1" i="0" u="none" strike="noStrike" kern="1200" baseline="0" dirty="0">
              <a:solidFill>
                <a:prstClr val="black"/>
              </a:solidFill>
              <a:latin typeface="Arial" pitchFamily="34" charset="0"/>
              <a:ea typeface="+mn-ea"/>
              <a:cs typeface="Arial" pitchFamily="34" charset="0"/>
            </a:endParaRPr>
          </a:p>
        </c:rich>
      </c:tx>
      <c:layout/>
    </c:title>
    <c:plotArea>
      <c:layout/>
      <c:barChart>
        <c:barDir val="col"/>
        <c:grouping val="clustered"/>
        <c:ser>
          <c:idx val="0"/>
          <c:order val="0"/>
          <c:tx>
            <c:strRef>
              <c:f>Sheet1!$B$1</c:f>
              <c:strCache>
                <c:ptCount val="1"/>
                <c:pt idx="0">
                  <c:v>2017年在当地盈利情况</c:v>
                </c:pt>
              </c:strCache>
            </c:strRef>
          </c:tx>
          <c:dLbls>
            <c:txPr>
              <a:bodyPr/>
              <a:lstStyle/>
              <a:p>
                <a:pPr>
                  <a:defRPr b="1" baseline="0">
                    <a:solidFill>
                      <a:schemeClr val="bg1"/>
                    </a:solidFill>
                  </a:defRPr>
                </a:pPr>
                <a:endParaRPr lang="sv-SE"/>
              </a:p>
            </c:txPr>
            <c:dLblPos val="ctr"/>
            <c:showVal val="1"/>
          </c:dLbls>
          <c:cat>
            <c:strRef>
              <c:f>Sheet1!$A$2:$A$4</c:f>
              <c:strCache>
                <c:ptCount val="3"/>
                <c:pt idx="0">
                  <c:v>profitable</c:v>
                </c:pt>
                <c:pt idx="1">
                  <c:v>breakeven</c:v>
                </c:pt>
                <c:pt idx="2">
                  <c:v>Deficit</c:v>
                </c:pt>
              </c:strCache>
            </c:strRef>
          </c:cat>
          <c:val>
            <c:numRef>
              <c:f>Sheet1!$B$2:$B$4</c:f>
              <c:numCache>
                <c:formatCode>0%</c:formatCode>
                <c:ptCount val="3"/>
                <c:pt idx="0">
                  <c:v>0.63636363636363802</c:v>
                </c:pt>
                <c:pt idx="1">
                  <c:v>0.18181818181818243</c:v>
                </c:pt>
                <c:pt idx="2">
                  <c:v>0.18181818181818243</c:v>
                </c:pt>
              </c:numCache>
            </c:numRef>
          </c:val>
        </c:ser>
        <c:axId val="121298944"/>
        <c:axId val="121300480"/>
      </c:barChart>
      <c:catAx>
        <c:axId val="121298944"/>
        <c:scaling>
          <c:orientation val="minMax"/>
        </c:scaling>
        <c:axPos val="b"/>
        <c:tickLblPos val="nextTo"/>
        <c:crossAx val="121300480"/>
        <c:crosses val="autoZero"/>
        <c:auto val="1"/>
        <c:lblAlgn val="ctr"/>
        <c:lblOffset val="100"/>
      </c:catAx>
      <c:valAx>
        <c:axId val="121300480"/>
        <c:scaling>
          <c:orientation val="minMax"/>
        </c:scaling>
        <c:axPos val="l"/>
        <c:majorGridlines>
          <c:spPr>
            <a:ln>
              <a:noFill/>
            </a:ln>
          </c:spPr>
        </c:majorGridlines>
        <c:numFmt formatCode="0%" sourceLinked="1"/>
        <c:tickLblPos val="nextTo"/>
        <c:crossAx val="121298944"/>
        <c:crosses val="autoZero"/>
        <c:crossBetween val="between"/>
      </c:valAx>
    </c:plotArea>
    <c:plotVisOnly val="1"/>
    <c:dispBlanksAs val="gap"/>
  </c:chart>
  <c:spPr>
    <a:ln>
      <a:no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lgn="ctr" rtl="0">
              <a:defRPr lang="zh-CN" altLang="en-US" sz="1200" b="1" i="0" u="none" strike="noStrike" kern="1200" baseline="0" dirty="0">
                <a:solidFill>
                  <a:prstClr val="black"/>
                </a:solidFill>
                <a:latin typeface="Arial" pitchFamily="34" charset="0"/>
                <a:ea typeface="+mn-ea"/>
                <a:cs typeface="Arial" pitchFamily="34" charset="0"/>
              </a:defRPr>
            </a:pPr>
            <a:r>
              <a:rPr lang="sv-SE" altLang="zh-CN" sz="1200" b="1" i="0" u="none" strike="noStrike" kern="1200" baseline="0" dirty="0" smtClean="0">
                <a:solidFill>
                  <a:prstClr val="black"/>
                </a:solidFill>
                <a:latin typeface="Arial" pitchFamily="34" charset="0"/>
                <a:ea typeface="+mn-ea"/>
                <a:cs typeface="Arial" pitchFamily="34" charset="0"/>
              </a:rPr>
              <a:t>Operating Income 2017 compared with 2016</a:t>
            </a:r>
            <a:endParaRPr lang="zh-CN" altLang="en-US" sz="1200" b="1" i="0" u="none" strike="noStrike" kern="1200" baseline="0" dirty="0">
              <a:solidFill>
                <a:prstClr val="black"/>
              </a:solidFill>
              <a:latin typeface="Arial" pitchFamily="34" charset="0"/>
              <a:ea typeface="+mn-ea"/>
              <a:cs typeface="Arial" pitchFamily="34" charset="0"/>
            </a:endParaRPr>
          </a:p>
        </c:rich>
      </c:tx>
      <c:layout>
        <c:manualLayout>
          <c:xMode val="edge"/>
          <c:yMode val="edge"/>
          <c:x val="0.11453211547923267"/>
          <c:y val="1.6534621153205201E-2"/>
        </c:manualLayout>
      </c:layout>
    </c:title>
    <c:plotArea>
      <c:layout/>
      <c:barChart>
        <c:barDir val="col"/>
        <c:grouping val="clustered"/>
        <c:ser>
          <c:idx val="0"/>
          <c:order val="0"/>
          <c:tx>
            <c:strRef>
              <c:f>Sheet1!$B$1</c:f>
              <c:strCache>
                <c:ptCount val="1"/>
                <c:pt idx="0">
                  <c:v>Column1</c:v>
                </c:pt>
              </c:strCache>
            </c:strRef>
          </c:tx>
          <c:dLbls>
            <c:txPr>
              <a:bodyPr/>
              <a:lstStyle/>
              <a:p>
                <a:pPr>
                  <a:defRPr b="1" baseline="0">
                    <a:solidFill>
                      <a:schemeClr val="bg1"/>
                    </a:solidFill>
                  </a:defRPr>
                </a:pPr>
                <a:endParaRPr lang="sv-SE"/>
              </a:p>
            </c:txPr>
            <c:dLblPos val="ctr"/>
            <c:showVal val="1"/>
          </c:dLbls>
          <c:cat>
            <c:strRef>
              <c:f>Sheet1!$A$2:$A$6</c:f>
              <c:strCache>
                <c:ptCount val="5"/>
                <c:pt idx="0">
                  <c:v>increase more than 20%</c:v>
                </c:pt>
                <c:pt idx="1">
                  <c:v>increase less than 20%</c:v>
                </c:pt>
                <c:pt idx="2">
                  <c:v>unchanged</c:v>
                </c:pt>
                <c:pt idx="3">
                  <c:v>decreased less than 20%</c:v>
                </c:pt>
                <c:pt idx="4">
                  <c:v>decrease more than 20% </c:v>
                </c:pt>
              </c:strCache>
            </c:strRef>
          </c:cat>
          <c:val>
            <c:numRef>
              <c:f>Sheet1!$B$2:$B$6</c:f>
              <c:numCache>
                <c:formatCode>0%</c:formatCode>
                <c:ptCount val="5"/>
                <c:pt idx="0">
                  <c:v>0.54545454545454541</c:v>
                </c:pt>
                <c:pt idx="1">
                  <c:v>0.18181818181818243</c:v>
                </c:pt>
                <c:pt idx="2">
                  <c:v>0.18181818181818243</c:v>
                </c:pt>
                <c:pt idx="3">
                  <c:v>0</c:v>
                </c:pt>
                <c:pt idx="4">
                  <c:v>9.0909090909091064E-2</c:v>
                </c:pt>
              </c:numCache>
            </c:numRef>
          </c:val>
        </c:ser>
        <c:axId val="121217792"/>
        <c:axId val="121219328"/>
      </c:barChart>
      <c:catAx>
        <c:axId val="121217792"/>
        <c:scaling>
          <c:orientation val="minMax"/>
        </c:scaling>
        <c:axPos val="b"/>
        <c:tickLblPos val="nextTo"/>
        <c:crossAx val="121219328"/>
        <c:crosses val="autoZero"/>
        <c:auto val="1"/>
        <c:lblAlgn val="ctr"/>
        <c:lblOffset val="100"/>
      </c:catAx>
      <c:valAx>
        <c:axId val="121219328"/>
        <c:scaling>
          <c:orientation val="minMax"/>
        </c:scaling>
        <c:axPos val="l"/>
        <c:majorGridlines>
          <c:spPr>
            <a:ln>
              <a:noFill/>
            </a:ln>
          </c:spPr>
        </c:majorGridlines>
        <c:numFmt formatCode="0%" sourceLinked="1"/>
        <c:tickLblPos val="nextTo"/>
        <c:crossAx val="121217792"/>
        <c:crosses val="autoZero"/>
        <c:crossBetween val="between"/>
      </c:valAx>
    </c:plotArea>
    <c:plotVisOnly val="1"/>
    <c:dispBlanksAs val="gap"/>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sv-SE"/>
  <c:chart>
    <c:title>
      <c:tx>
        <c:rich>
          <a:bodyPr/>
          <a:lstStyle/>
          <a:p>
            <a:pPr>
              <a:defRPr sz="1400">
                <a:latin typeface="+mn-ea"/>
                <a:ea typeface="+mn-ea"/>
              </a:defRPr>
            </a:pPr>
            <a:r>
              <a:rPr lang="en-US" altLang="sv-SE" sz="1200" dirty="0"/>
              <a:t>Expectation </a:t>
            </a:r>
            <a:r>
              <a:rPr lang="en-US" altLang="sv-SE" sz="1200" b="1" i="0" u="none" strike="noStrike" kern="1200" baseline="0" dirty="0" smtClean="0">
                <a:solidFill>
                  <a:prstClr val="black"/>
                </a:solidFill>
                <a:latin typeface="Arial" pitchFamily="34" charset="0"/>
                <a:ea typeface="+mn-ea"/>
                <a:cs typeface="Arial" pitchFamily="34" charset="0"/>
              </a:rPr>
              <a:t>in</a:t>
            </a:r>
            <a:r>
              <a:rPr lang="en-US" altLang="sv-SE" sz="1200" dirty="0"/>
              <a:t> 3-5 years for </a:t>
            </a:r>
            <a:r>
              <a:rPr lang="en-US" altLang="sv-SE" sz="1200" dirty="0" smtClean="0">
                <a:latin typeface="Arial" pitchFamily="34" charset="0"/>
                <a:cs typeface="Arial" pitchFamily="34" charset="0"/>
              </a:rPr>
              <a:t>operating</a:t>
            </a:r>
            <a:r>
              <a:rPr lang="en-US" altLang="sv-SE" sz="1200" dirty="0" smtClean="0"/>
              <a:t> </a:t>
            </a:r>
            <a:r>
              <a:rPr lang="en-US" altLang="sv-SE" sz="1200" dirty="0"/>
              <a:t>income</a:t>
            </a:r>
          </a:p>
        </c:rich>
      </c:tx>
      <c:layout/>
    </c:title>
    <c:plotArea>
      <c:layout/>
      <c:barChart>
        <c:barDir val="col"/>
        <c:grouping val="clustered"/>
        <c:ser>
          <c:idx val="0"/>
          <c:order val="0"/>
          <c:tx>
            <c:strRef>
              <c:f>Sheet1!$B$1</c:f>
              <c:strCache>
                <c:ptCount val="1"/>
                <c:pt idx="0">
                  <c:v>Expectation in 3-5 years for operation income</c:v>
                </c:pt>
              </c:strCache>
            </c:strRef>
          </c:tx>
          <c:dLbls>
            <c:txPr>
              <a:bodyPr/>
              <a:lstStyle/>
              <a:p>
                <a:pPr>
                  <a:defRPr b="1" baseline="0">
                    <a:solidFill>
                      <a:schemeClr val="bg1"/>
                    </a:solidFill>
                  </a:defRPr>
                </a:pPr>
                <a:endParaRPr lang="sv-SE"/>
              </a:p>
            </c:txPr>
            <c:dLblPos val="ctr"/>
            <c:showVal val="1"/>
          </c:dLbls>
          <c:cat>
            <c:strRef>
              <c:f>Sheet1!$A$2:$A$6</c:f>
              <c:strCache>
                <c:ptCount val="5"/>
                <c:pt idx="0">
                  <c:v>Increase more than 100%</c:v>
                </c:pt>
                <c:pt idx="1">
                  <c:v>Increase 51%-100%</c:v>
                </c:pt>
                <c:pt idx="2">
                  <c:v>increase 21%-50%</c:v>
                </c:pt>
                <c:pt idx="3">
                  <c:v>increase 1%-20%</c:v>
                </c:pt>
                <c:pt idx="4">
                  <c:v>unchanged</c:v>
                </c:pt>
              </c:strCache>
            </c:strRef>
          </c:cat>
          <c:val>
            <c:numRef>
              <c:f>Sheet1!$B$2:$B$6</c:f>
              <c:numCache>
                <c:formatCode>0%</c:formatCode>
                <c:ptCount val="5"/>
                <c:pt idx="0">
                  <c:v>9.0909090909091064E-2</c:v>
                </c:pt>
                <c:pt idx="1">
                  <c:v>9.0909090909091064E-2</c:v>
                </c:pt>
                <c:pt idx="2">
                  <c:v>0.45454545454545453</c:v>
                </c:pt>
                <c:pt idx="3">
                  <c:v>0.27272727272727282</c:v>
                </c:pt>
                <c:pt idx="4">
                  <c:v>9.0909090909091064E-2</c:v>
                </c:pt>
              </c:numCache>
            </c:numRef>
          </c:val>
        </c:ser>
        <c:axId val="121273344"/>
        <c:axId val="121275136"/>
      </c:barChart>
      <c:catAx>
        <c:axId val="121273344"/>
        <c:scaling>
          <c:orientation val="minMax"/>
        </c:scaling>
        <c:axPos val="b"/>
        <c:tickLblPos val="nextTo"/>
        <c:crossAx val="121275136"/>
        <c:crosses val="autoZero"/>
        <c:auto val="1"/>
        <c:lblAlgn val="ctr"/>
        <c:lblOffset val="100"/>
      </c:catAx>
      <c:valAx>
        <c:axId val="121275136"/>
        <c:scaling>
          <c:orientation val="minMax"/>
        </c:scaling>
        <c:axPos val="l"/>
        <c:majorGridlines>
          <c:spPr>
            <a:ln>
              <a:noFill/>
            </a:ln>
          </c:spPr>
        </c:majorGridlines>
        <c:numFmt formatCode="0%" sourceLinked="1"/>
        <c:tickLblPos val="nextTo"/>
        <c:crossAx val="121273344"/>
        <c:crosses val="autoZero"/>
        <c:crossBetween val="between"/>
      </c:valAx>
    </c:plotArea>
    <c:plotVisOnly val="1"/>
    <c:dispBlanksAs val="gap"/>
  </c:chart>
  <c:spPr>
    <a:ln>
      <a:noFill/>
    </a:ln>
  </c:spPr>
  <c:externalData r:id="rId1"/>
</c:chartSpace>
</file>

<file path=ppt/drawings/drawing1.xml><?xml version="1.0" encoding="utf-8"?>
<c:userShapes xmlns:c="http://schemas.openxmlformats.org/drawingml/2006/chart">
  <cdr:relSizeAnchor xmlns:cdr="http://schemas.openxmlformats.org/drawingml/2006/chartDrawing">
    <cdr:from>
      <cdr:x>0.54545</cdr:x>
      <cdr:y>0.12069</cdr:y>
    </cdr:from>
    <cdr:to>
      <cdr:x>0.79545</cdr:x>
      <cdr:y>0.18966</cdr:y>
    </cdr:to>
    <cdr:sp macro="" textlink="">
      <cdr:nvSpPr>
        <cdr:cNvPr id="2" name="TextBox 1"/>
        <cdr:cNvSpPr txBox="1"/>
      </cdr:nvSpPr>
      <cdr:spPr>
        <a:xfrm xmlns:a="http://schemas.openxmlformats.org/drawingml/2006/main">
          <a:off x="1728192" y="504056"/>
          <a:ext cx="79208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sz="1100" dirty="0" smtClean="0"/>
            <a:t>Euro</a:t>
          </a:r>
        </a:p>
        <a:p xmlns:a="http://schemas.openxmlformats.org/drawingml/2006/main">
          <a:endParaRPr lang="sv-SE"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0.28299</cdr:x>
      <cdr:y>0.02679</cdr:y>
    </cdr:from>
    <cdr:to>
      <cdr:x>0.68924</cdr:x>
      <cdr:y>0.13988</cdr:y>
    </cdr:to>
    <cdr:sp macro="" textlink="">
      <cdr:nvSpPr>
        <cdr:cNvPr id="2" name="Text Box 1"/>
        <cdr:cNvSpPr txBox="1"/>
      </cdr:nvSpPr>
      <cdr:spPr>
        <a:xfrm xmlns:a="http://schemas.openxmlformats.org/drawingml/2006/main">
          <a:off x="1552575" y="85725"/>
          <a:ext cx="2228850" cy="361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0.23377</cdr:x>
      <cdr:y>0.03125</cdr:y>
    </cdr:from>
    <cdr:to>
      <cdr:x>0.73813</cdr:x>
      <cdr:y>0.15625</cdr:y>
    </cdr:to>
    <cdr:sp macro="" textlink="">
      <cdr:nvSpPr>
        <cdr:cNvPr id="3" name="Text Box 2"/>
        <cdr:cNvSpPr txBox="1"/>
      </cdr:nvSpPr>
      <cdr:spPr>
        <a:xfrm xmlns:a="http://schemas.openxmlformats.org/drawingml/2006/main">
          <a:off x="1296144" y="72008"/>
          <a:ext cx="2796522"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400" b="1" dirty="0" smtClean="0"/>
            <a:t>Opinions on </a:t>
          </a:r>
          <a:r>
            <a:rPr lang="sv-SE" altLang="sv-SE" sz="1200" b="1" kern="1200" dirty="0">
              <a:solidFill>
                <a:prstClr val="black"/>
              </a:solidFill>
              <a:latin typeface="Arial" pitchFamily="34" charset="0"/>
              <a:cs typeface="Arial" pitchFamily="34" charset="0"/>
            </a:rPr>
            <a:t>Policies</a:t>
          </a:r>
          <a:r>
            <a:rPr lang="sv-SE" sz="1400" b="1" dirty="0" smtClean="0"/>
            <a:t> from Local Authorities</a:t>
          </a:r>
          <a:endParaRPr 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F08F0387-13F8-4407-8516-2CE99485E503}" type="datetimeFigureOut">
              <a:rPr lang="sv-SE" smtClean="0"/>
              <a:pPr/>
              <a:t>2018-02-06</a:t>
            </a:fld>
            <a:endParaRPr lang="sv-SE"/>
          </a:p>
        </p:txBody>
      </p:sp>
      <p:sp>
        <p:nvSpPr>
          <p:cNvPr id="4" name="Slide Image Placeholder 3"/>
          <p:cNvSpPr>
            <a:spLocks noGrp="1" noRot="1" noChangeAspect="1"/>
          </p:cNvSpPr>
          <p:nvPr>
            <p:ph type="sldImg" idx="2"/>
          </p:nvPr>
        </p:nvSpPr>
        <p:spPr>
          <a:xfrm>
            <a:off x="2033588" y="744538"/>
            <a:ext cx="27908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E425DC5F-68C4-49E1-9DBC-F009C7D395E3}"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25DC5F-68C4-49E1-9DBC-F009C7D395E3}" type="slidenum">
              <a:rPr lang="sv-SE" smtClean="0"/>
              <a:pPr/>
              <a:t>2</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sv-SE"/>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81096A8B-A895-4446-8F0D-9922FAC66D7F}" type="datetime1">
              <a:rPr lang="sv-SE" smtClean="0"/>
              <a:pPr/>
              <a:t>2018-02-06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D531BD40-2B3C-4C79-BAA9-34823AB949B3}" type="datetime1">
              <a:rPr lang="sv-SE" smtClean="0"/>
              <a:pPr/>
              <a:t>2018-02-06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92E56DD1-0593-4FE5-B848-62DBFC4B9CB8}" type="datetime1">
              <a:rPr lang="sv-SE" smtClean="0"/>
              <a:pPr/>
              <a:t>2018-02-06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9DEE3C9C-B653-4D3F-857A-61AE1ABA8322}" type="datetime1">
              <a:rPr lang="sv-SE" smtClean="0"/>
              <a:pPr/>
              <a:t>2018-02-06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7E52EA-7C16-4D72-B042-84B11ABA9622}" type="datetime1">
              <a:rPr lang="sv-SE" smtClean="0"/>
              <a:pPr/>
              <a:t>2018-02-06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DEEAC2AF-357B-4DBD-BC13-93CD0A0386A2}" type="datetime1">
              <a:rPr lang="sv-SE" smtClean="0"/>
              <a:pPr/>
              <a:t>2018-02-06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6898D491-2C56-490C-BD43-336D64B34131}" type="datetime1">
              <a:rPr lang="sv-SE" smtClean="0"/>
              <a:pPr/>
              <a:t>2018-02-06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51AB5F04-B3B6-4802-B547-D088D55D0880}" type="datetime1">
              <a:rPr lang="sv-SE" smtClean="0"/>
              <a:pPr/>
              <a:t>2018-02-06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E3B2C-3744-4246-88F3-513B494D42C5}" type="datetime1">
              <a:rPr lang="sv-SE" smtClean="0"/>
              <a:pPr/>
              <a:t>2018-02-06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991B6-17DF-49F2-9524-BAD7CD1B4906}" type="datetime1">
              <a:rPr lang="sv-SE" smtClean="0"/>
              <a:pPr/>
              <a:t>2018-02-06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58536-B317-4F04-8DE1-F1D6CF246B8C}" type="datetime1">
              <a:rPr lang="sv-SE" smtClean="0"/>
              <a:pPr/>
              <a:t>2018-02-06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4833108-2EEC-4B59-A39C-D7A3C4B52DAB}"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EA8F213-54CA-4E25-B1C8-389496CCCC6C}" type="datetime1">
              <a:rPr lang="sv-SE" smtClean="0"/>
              <a:pPr/>
              <a:t>2018-02-06</a:t>
            </a:fld>
            <a:endParaRPr lang="sv-SE"/>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4833108-2EEC-4B59-A39C-D7A3C4B52DAB}"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26.xml"/></Relationships>
</file>

<file path=ppt/slides/_rels/slide1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29.xml"/></Relationships>
</file>

<file path=ppt/slides/_rels/slide14.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33.xml"/><Relationship Id="rId4" Type="http://schemas.openxmlformats.org/officeDocument/2006/relationships/chart" Target="../charts/chart32.xml"/></Relationships>
</file>

<file path=ppt/slides/_rels/slide1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3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9.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19.xml"/><Relationship Id="rId4" Type="http://schemas.openxmlformats.org/officeDocument/2006/relationships/chart" Target="../charts/char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0" y="0"/>
            <a:ext cx="6858000" cy="9144000"/>
          </a:xfrm>
          <a:prstGeom prst="rect">
            <a:avLst/>
          </a:prstGeom>
        </p:spPr>
      </p:pic>
      <p:sp>
        <p:nvSpPr>
          <p:cNvPr id="6" name="Rectangle 5"/>
          <p:cNvSpPr/>
          <p:nvPr/>
        </p:nvSpPr>
        <p:spPr>
          <a:xfrm>
            <a:off x="332656" y="1763688"/>
            <a:ext cx="5213415" cy="267765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2017</a:t>
            </a:r>
          </a:p>
          <a:p>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Annual Business Survey Report</a:t>
            </a:r>
          </a:p>
          <a:p>
            <a:endPar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on Chinese companies in Sweden</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332656" y="2271926"/>
          <a:ext cx="6192688" cy="20882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404664" y="5296262"/>
          <a:ext cx="2952328" cy="2160240"/>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0"/>
          <p:cNvSpPr>
            <a:spLocks noGrp="1"/>
          </p:cNvSpPr>
          <p:nvPr>
            <p:ph idx="1"/>
          </p:nvPr>
        </p:nvSpPr>
        <p:spPr>
          <a:xfrm>
            <a:off x="342900" y="2497823"/>
            <a:ext cx="6172200" cy="6034617"/>
          </a:xfrm>
        </p:spPr>
        <p:txBody>
          <a:bodyPr/>
          <a:lstStyle/>
          <a:p>
            <a:endParaRPr lang="sv-SE" dirty="0" smtClean="0"/>
          </a:p>
          <a:p>
            <a:pPr>
              <a:buNone/>
            </a:pPr>
            <a:endParaRPr lang="sv-SE" dirty="0"/>
          </a:p>
        </p:txBody>
      </p:sp>
      <p:sp>
        <p:nvSpPr>
          <p:cNvPr id="7" name="Title 4"/>
          <p:cNvSpPr>
            <a:spLocks noGrp="1"/>
          </p:cNvSpPr>
          <p:nvPr>
            <p:ph type="title"/>
          </p:nvPr>
        </p:nvSpPr>
        <p:spPr>
          <a:xfrm>
            <a:off x="404664" y="1115616"/>
            <a:ext cx="3960440" cy="792088"/>
          </a:xfrm>
        </p:spPr>
        <p:txBody>
          <a:bodyPr>
            <a:normAutofit/>
          </a:bodyPr>
          <a:lstStyle/>
          <a:p>
            <a:r>
              <a:rPr lang="sv-SE" sz="2800" dirty="0" smtClean="0"/>
              <a:t>Problems and Challenges</a:t>
            </a:r>
            <a:endParaRPr lang="sv-SE" sz="2800" dirty="0"/>
          </a:p>
        </p:txBody>
      </p:sp>
      <p:sp>
        <p:nvSpPr>
          <p:cNvPr id="10" name="TextBox 9"/>
          <p:cNvSpPr txBox="1"/>
          <p:nvPr/>
        </p:nvSpPr>
        <p:spPr>
          <a:xfrm>
            <a:off x="332656" y="4474557"/>
            <a:ext cx="5688632" cy="461665"/>
          </a:xfrm>
          <a:prstGeom prst="rect">
            <a:avLst/>
          </a:prstGeom>
          <a:noFill/>
        </p:spPr>
        <p:txBody>
          <a:bodyPr wrap="square" rtlCol="0">
            <a:spAutoFit/>
          </a:bodyPr>
          <a:lstStyle/>
          <a:p>
            <a:r>
              <a:rPr lang="sv-SE" sz="1200" dirty="0" smtClean="0"/>
              <a:t>The companies need expatriates mainly for their communicative and control functions. Only 18% of the companies chose to have expatriats for the training of local staff. </a:t>
            </a:r>
            <a:endParaRPr lang="sv-SE" sz="1200" dirty="0"/>
          </a:p>
        </p:txBody>
      </p:sp>
      <p:sp>
        <p:nvSpPr>
          <p:cNvPr id="12" name="TextBox 11"/>
          <p:cNvSpPr txBox="1"/>
          <p:nvPr/>
        </p:nvSpPr>
        <p:spPr>
          <a:xfrm>
            <a:off x="3501008" y="5473377"/>
            <a:ext cx="2664296" cy="830997"/>
          </a:xfrm>
          <a:prstGeom prst="rect">
            <a:avLst/>
          </a:prstGeom>
          <a:noFill/>
        </p:spPr>
        <p:txBody>
          <a:bodyPr wrap="square" rtlCol="0">
            <a:spAutoFit/>
          </a:bodyPr>
          <a:lstStyle/>
          <a:p>
            <a:r>
              <a:rPr lang="sv-SE" sz="1200" dirty="0" smtClean="0"/>
              <a:t>None of the companies plans to cut down recruitment in the coming 3 years. 60% of the companies plan to recruit more staff. </a:t>
            </a:r>
            <a:endParaRPr lang="sv-SE" sz="1200" dirty="0"/>
          </a:p>
        </p:txBody>
      </p:sp>
      <p:pic>
        <p:nvPicPr>
          <p:cNvPr id="13" name="Content Placeholder 3"/>
          <p:cNvPicPr>
            <a:picLocks noChangeAspect="1" noChangeArrowheads="1"/>
          </p:cNvPicPr>
          <p:nvPr/>
        </p:nvPicPr>
        <p:blipFill>
          <a:blip r:embed="rId4" cstate="print"/>
          <a:srcRect/>
          <a:stretch>
            <a:fillRect/>
          </a:stretch>
        </p:blipFill>
        <p:spPr bwMode="auto">
          <a:xfrm>
            <a:off x="4887162" y="347531"/>
            <a:ext cx="1462072" cy="552061"/>
          </a:xfrm>
          <a:prstGeom prst="rect">
            <a:avLst/>
          </a:prstGeom>
          <a:noFill/>
        </p:spPr>
      </p:pic>
      <p:sp>
        <p:nvSpPr>
          <p:cNvPr id="14" name="Slide Number Placeholder 13"/>
          <p:cNvSpPr>
            <a:spLocks noGrp="1"/>
          </p:cNvSpPr>
          <p:nvPr>
            <p:ph type="sldNum" sz="quarter" idx="12"/>
          </p:nvPr>
        </p:nvSpPr>
        <p:spPr/>
        <p:txBody>
          <a:bodyPr/>
          <a:lstStyle/>
          <a:p>
            <a:fld id="{44833108-2EEC-4B59-A39C-D7A3C4B52DAB}" type="slidenum">
              <a:rPr lang="sv-SE" smtClean="0"/>
              <a:pPr/>
              <a:t>10</a:t>
            </a:fld>
            <a:endParaRPr lang="sv-S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60648" y="1979712"/>
          <a:ext cx="6336704" cy="34563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548680" y="6300192"/>
          <a:ext cx="3312368" cy="2088232"/>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4"/>
          <p:cNvSpPr>
            <a:spLocks noGrp="1"/>
          </p:cNvSpPr>
          <p:nvPr>
            <p:ph type="title"/>
          </p:nvPr>
        </p:nvSpPr>
        <p:spPr>
          <a:xfrm>
            <a:off x="188640" y="1115616"/>
            <a:ext cx="4608512" cy="864096"/>
          </a:xfrm>
        </p:spPr>
        <p:txBody>
          <a:bodyPr>
            <a:normAutofit/>
          </a:bodyPr>
          <a:lstStyle/>
          <a:p>
            <a:r>
              <a:rPr lang="sv-SE" sz="2800" dirty="0" smtClean="0"/>
              <a:t>Problems and Challenges</a:t>
            </a:r>
            <a:endParaRPr lang="sv-SE" sz="2800" dirty="0"/>
          </a:p>
        </p:txBody>
      </p:sp>
      <p:sp>
        <p:nvSpPr>
          <p:cNvPr id="9" name="TextBox 8"/>
          <p:cNvSpPr txBox="1"/>
          <p:nvPr/>
        </p:nvSpPr>
        <p:spPr>
          <a:xfrm>
            <a:off x="476672" y="5292081"/>
            <a:ext cx="5760640" cy="461665"/>
          </a:xfrm>
          <a:prstGeom prst="rect">
            <a:avLst/>
          </a:prstGeom>
          <a:noFill/>
        </p:spPr>
        <p:txBody>
          <a:bodyPr wrap="square" rtlCol="0">
            <a:spAutoFit/>
          </a:bodyPr>
          <a:lstStyle/>
          <a:p>
            <a:r>
              <a:rPr lang="sv-SE" sz="1200" dirty="0" smtClean="0"/>
              <a:t>For companies that entered the Nordic countries by M&amp;A transactions, conflict of enterprise culture and reorganization after taking over </a:t>
            </a:r>
            <a:r>
              <a:rPr lang="sv-SE" sz="1200" dirty="0" smtClean="0"/>
              <a:t>have </a:t>
            </a:r>
            <a:r>
              <a:rPr lang="sv-SE" sz="1200" dirty="0" smtClean="0"/>
              <a:t>been the main challenges. </a:t>
            </a:r>
            <a:endParaRPr lang="sv-SE" sz="1200" dirty="0"/>
          </a:p>
        </p:txBody>
      </p:sp>
      <p:sp>
        <p:nvSpPr>
          <p:cNvPr id="10" name="TextBox 9"/>
          <p:cNvSpPr txBox="1"/>
          <p:nvPr/>
        </p:nvSpPr>
        <p:spPr>
          <a:xfrm>
            <a:off x="3356992" y="6732240"/>
            <a:ext cx="3240360" cy="646331"/>
          </a:xfrm>
          <a:prstGeom prst="rect">
            <a:avLst/>
          </a:prstGeom>
          <a:noFill/>
        </p:spPr>
        <p:txBody>
          <a:bodyPr wrap="square" rtlCol="0">
            <a:spAutoFit/>
          </a:bodyPr>
          <a:lstStyle/>
          <a:p>
            <a:r>
              <a:rPr lang="sv-SE" sz="1200" dirty="0" smtClean="0"/>
              <a:t>60% of the companies hold a neutral opinion on the M&amp;A transaction  while the rest 40% are satisfied by the transaction. </a:t>
            </a:r>
            <a:endParaRPr lang="sv-SE" sz="1200" dirty="0"/>
          </a:p>
        </p:txBody>
      </p:sp>
      <p:pic>
        <p:nvPicPr>
          <p:cNvPr id="11" name="Content Placeholder 3"/>
          <p:cNvPicPr>
            <a:picLocks noChangeAspect="1" noChangeArrowheads="1"/>
          </p:cNvPicPr>
          <p:nvPr/>
        </p:nvPicPr>
        <p:blipFill>
          <a:blip r:embed="rId4" cstate="print"/>
          <a:srcRect/>
          <a:stretch>
            <a:fillRect/>
          </a:stretch>
        </p:blipFill>
        <p:spPr bwMode="auto">
          <a:xfrm>
            <a:off x="4887162" y="347531"/>
            <a:ext cx="1462072" cy="552061"/>
          </a:xfrm>
          <a:prstGeom prst="rect">
            <a:avLst/>
          </a:prstGeom>
          <a:noFill/>
        </p:spPr>
      </p:pic>
      <p:sp>
        <p:nvSpPr>
          <p:cNvPr id="12" name="Slide Number Placeholder 11"/>
          <p:cNvSpPr>
            <a:spLocks noGrp="1"/>
          </p:cNvSpPr>
          <p:nvPr>
            <p:ph type="sldNum" sz="quarter" idx="12"/>
          </p:nvPr>
        </p:nvSpPr>
        <p:spPr/>
        <p:txBody>
          <a:bodyPr/>
          <a:lstStyle/>
          <a:p>
            <a:fld id="{44833108-2EEC-4B59-A39C-D7A3C4B52DAB}" type="slidenum">
              <a:rPr lang="sv-SE" smtClean="0"/>
              <a:pPr/>
              <a:t>11</a:t>
            </a:fld>
            <a:endParaRPr lang="sv-S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4664" y="251520"/>
            <a:ext cx="4608512" cy="1008112"/>
          </a:xfrm>
        </p:spPr>
        <p:txBody>
          <a:bodyPr>
            <a:normAutofit/>
          </a:bodyPr>
          <a:lstStyle/>
          <a:p>
            <a:pPr algn="l"/>
            <a:r>
              <a:rPr lang="sv-SE" sz="2800" dirty="0" smtClean="0"/>
              <a:t>Swedish Investment </a:t>
            </a:r>
            <a:br>
              <a:rPr lang="sv-SE" sz="2800" dirty="0" smtClean="0"/>
            </a:br>
            <a:r>
              <a:rPr lang="sv-SE" sz="2800" dirty="0" smtClean="0"/>
              <a:t>Environment and Policies</a:t>
            </a:r>
            <a:r>
              <a:rPr lang="en-US" sz="2800" dirty="0" smtClean="0"/>
              <a:t> </a:t>
            </a:r>
            <a:endParaRPr lang="sv-SE" sz="2800" dirty="0"/>
          </a:p>
        </p:txBody>
      </p:sp>
      <p:graphicFrame>
        <p:nvGraphicFramePr>
          <p:cNvPr id="8" name="Chart 7"/>
          <p:cNvGraphicFramePr/>
          <p:nvPr/>
        </p:nvGraphicFramePr>
        <p:xfrm>
          <a:off x="404664" y="2195736"/>
          <a:ext cx="3078342" cy="22562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3284984" y="2051720"/>
          <a:ext cx="3240360" cy="22322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5"/>
          <p:cNvGraphicFramePr>
            <a:graphicFrameLocks noGrp="1"/>
          </p:cNvGraphicFramePr>
          <p:nvPr>
            <p:ph idx="1"/>
          </p:nvPr>
        </p:nvGraphicFramePr>
        <p:xfrm>
          <a:off x="548680" y="5220072"/>
          <a:ext cx="6021288" cy="308647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188640" y="4499992"/>
            <a:ext cx="3168352" cy="830997"/>
          </a:xfrm>
          <a:prstGeom prst="rect">
            <a:avLst/>
          </a:prstGeom>
          <a:noFill/>
        </p:spPr>
        <p:txBody>
          <a:bodyPr wrap="square" rtlCol="0">
            <a:spAutoFit/>
          </a:bodyPr>
          <a:lstStyle/>
          <a:p>
            <a:r>
              <a:rPr lang="sv-SE" sz="1200" dirty="0" smtClean="0"/>
              <a:t>More than half of the companies think the investment environment has been improved in the past 2 years.  Only 9% hold the opinion that it is worse. </a:t>
            </a:r>
            <a:endParaRPr lang="sv-SE" sz="1200" dirty="0"/>
          </a:p>
        </p:txBody>
      </p:sp>
      <p:sp>
        <p:nvSpPr>
          <p:cNvPr id="12" name="TextBox 11"/>
          <p:cNvSpPr txBox="1"/>
          <p:nvPr/>
        </p:nvSpPr>
        <p:spPr>
          <a:xfrm>
            <a:off x="3717032" y="4355976"/>
            <a:ext cx="2736304" cy="830997"/>
          </a:xfrm>
          <a:prstGeom prst="rect">
            <a:avLst/>
          </a:prstGeom>
          <a:noFill/>
        </p:spPr>
        <p:txBody>
          <a:bodyPr wrap="square" rtlCol="0">
            <a:spAutoFit/>
          </a:bodyPr>
          <a:lstStyle/>
          <a:p>
            <a:r>
              <a:rPr lang="sv-SE" sz="1200" dirty="0" smtClean="0"/>
              <a:t>None of the companies has a negative estimation for investment environment in the next 3-5 years and 55% of the companies hold a positive opinion. </a:t>
            </a:r>
            <a:endParaRPr lang="sv-SE" sz="1200" dirty="0"/>
          </a:p>
        </p:txBody>
      </p:sp>
      <p:sp>
        <p:nvSpPr>
          <p:cNvPr id="13" name="TextBox 12"/>
          <p:cNvSpPr txBox="1"/>
          <p:nvPr/>
        </p:nvSpPr>
        <p:spPr>
          <a:xfrm>
            <a:off x="332656" y="8244408"/>
            <a:ext cx="5472608" cy="461665"/>
          </a:xfrm>
          <a:prstGeom prst="rect">
            <a:avLst/>
          </a:prstGeom>
          <a:noFill/>
        </p:spPr>
        <p:txBody>
          <a:bodyPr wrap="square" rtlCol="0">
            <a:spAutoFit/>
          </a:bodyPr>
          <a:lstStyle/>
          <a:p>
            <a:r>
              <a:rPr lang="sv-SE" sz="1200" dirty="0" smtClean="0"/>
              <a:t>Up to 91% of the companies have their own equity as financing alternatives. Loans from owners in China is also a main alternative for financing. </a:t>
            </a:r>
            <a:endParaRPr lang="sv-SE" sz="1200" dirty="0"/>
          </a:p>
        </p:txBody>
      </p:sp>
      <p:sp>
        <p:nvSpPr>
          <p:cNvPr id="14" name="TextBox 13"/>
          <p:cNvSpPr txBox="1"/>
          <p:nvPr/>
        </p:nvSpPr>
        <p:spPr>
          <a:xfrm>
            <a:off x="404664" y="1331641"/>
            <a:ext cx="5904656" cy="1015663"/>
          </a:xfrm>
          <a:prstGeom prst="rect">
            <a:avLst/>
          </a:prstGeom>
          <a:noFill/>
        </p:spPr>
        <p:txBody>
          <a:bodyPr wrap="square" rtlCol="0">
            <a:spAutoFit/>
          </a:bodyPr>
          <a:lstStyle/>
          <a:p>
            <a:r>
              <a:rPr lang="sv-SE" sz="1400" b="1" dirty="0" smtClean="0"/>
              <a:t>The questions in this part try to show the opinions of the companies regarding investment and business environment in Sweden and their opinions on local authorities and policies as well as some comparison with China</a:t>
            </a:r>
            <a:r>
              <a:rPr lang="sv-SE" dirty="0" smtClean="0"/>
              <a:t>. </a:t>
            </a:r>
            <a:endParaRPr lang="sv-SE" dirty="0"/>
          </a:p>
        </p:txBody>
      </p:sp>
      <p:pic>
        <p:nvPicPr>
          <p:cNvPr id="15" name="Content Placeholder 3"/>
          <p:cNvPicPr>
            <a:picLocks noChangeAspect="1" noChangeArrowheads="1"/>
          </p:cNvPicPr>
          <p:nvPr/>
        </p:nvPicPr>
        <p:blipFill>
          <a:blip r:embed="rId5" cstate="print"/>
          <a:srcRect/>
          <a:stretch>
            <a:fillRect/>
          </a:stretch>
        </p:blipFill>
        <p:spPr bwMode="auto">
          <a:xfrm>
            <a:off x="4887162" y="347531"/>
            <a:ext cx="1462072" cy="552061"/>
          </a:xfrm>
          <a:prstGeom prst="rect">
            <a:avLst/>
          </a:prstGeom>
          <a:noFill/>
        </p:spPr>
      </p:pic>
      <p:sp>
        <p:nvSpPr>
          <p:cNvPr id="16" name="Slide Number Placeholder 15"/>
          <p:cNvSpPr>
            <a:spLocks noGrp="1"/>
          </p:cNvSpPr>
          <p:nvPr>
            <p:ph type="sldNum" sz="quarter" idx="12"/>
          </p:nvPr>
        </p:nvSpPr>
        <p:spPr/>
        <p:txBody>
          <a:bodyPr/>
          <a:lstStyle/>
          <a:p>
            <a:fld id="{44833108-2EEC-4B59-A39C-D7A3C4B52DAB}" type="slidenum">
              <a:rPr lang="sv-SE" smtClean="0"/>
              <a:pPr/>
              <a:t>12</a:t>
            </a:fld>
            <a:endParaRPr lang="sv-S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7"/>
          <p:cNvGraphicFramePr>
            <a:graphicFrameLocks noGrp="1"/>
          </p:cNvGraphicFramePr>
          <p:nvPr>
            <p:ph idx="1"/>
          </p:nvPr>
        </p:nvGraphicFramePr>
        <p:xfrm>
          <a:off x="476672" y="1403648"/>
          <a:ext cx="396044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4"/>
          <p:cNvSpPr txBox="1">
            <a:spLocks/>
          </p:cNvSpPr>
          <p:nvPr/>
        </p:nvSpPr>
        <p:spPr>
          <a:xfrm>
            <a:off x="188640" y="179512"/>
            <a:ext cx="4608512" cy="100811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sv-SE" sz="2800" b="0" i="0" u="none" strike="noStrike" kern="1200" cap="none" spc="0" normalizeH="0" baseline="0" noProof="0" dirty="0" smtClean="0">
                <a:ln>
                  <a:noFill/>
                </a:ln>
                <a:solidFill>
                  <a:schemeClr val="tx1"/>
                </a:solidFill>
                <a:effectLst/>
                <a:uLnTx/>
                <a:uFillTx/>
                <a:latin typeface="+mj-lt"/>
                <a:ea typeface="+mj-ea"/>
                <a:cs typeface="+mj-cs"/>
              </a:rPr>
              <a:t>Swedish Investment </a:t>
            </a:r>
            <a:br>
              <a:rPr kumimoji="0" lang="sv-SE" sz="2800" b="0" i="0" u="none" strike="noStrike" kern="1200" cap="none" spc="0" normalizeH="0" baseline="0" noProof="0" dirty="0" smtClean="0">
                <a:ln>
                  <a:noFill/>
                </a:ln>
                <a:solidFill>
                  <a:schemeClr val="tx1"/>
                </a:solidFill>
                <a:effectLst/>
                <a:uLnTx/>
                <a:uFillTx/>
                <a:latin typeface="+mj-lt"/>
                <a:ea typeface="+mj-ea"/>
                <a:cs typeface="+mj-cs"/>
              </a:rPr>
            </a:br>
            <a:r>
              <a:rPr kumimoji="0" lang="sv-SE" sz="2800" b="0" i="0" u="none" strike="noStrike" kern="1200" cap="none" spc="0" normalizeH="0" baseline="0" noProof="0" dirty="0" smtClean="0">
                <a:ln>
                  <a:noFill/>
                </a:ln>
                <a:solidFill>
                  <a:schemeClr val="tx1"/>
                </a:solidFill>
                <a:effectLst/>
                <a:uLnTx/>
                <a:uFillTx/>
                <a:latin typeface="+mj-lt"/>
                <a:ea typeface="+mj-ea"/>
                <a:cs typeface="+mj-cs"/>
              </a:rPr>
              <a:t>Environment and Policies</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 </a:t>
            </a:r>
            <a:endParaRPr kumimoji="0" lang="sv-SE" sz="2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8" name="Content Placeholder 11"/>
          <p:cNvGraphicFramePr>
            <a:graphicFrameLocks/>
          </p:cNvGraphicFramePr>
          <p:nvPr/>
        </p:nvGraphicFramePr>
        <p:xfrm>
          <a:off x="332656" y="3779912"/>
          <a:ext cx="5544616" cy="23042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7"/>
          <p:cNvGraphicFramePr>
            <a:graphicFrameLocks/>
          </p:cNvGraphicFramePr>
          <p:nvPr/>
        </p:nvGraphicFramePr>
        <p:xfrm>
          <a:off x="3068960" y="6156176"/>
          <a:ext cx="3456384" cy="2592288"/>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4293096" y="2195736"/>
            <a:ext cx="2232248" cy="646331"/>
          </a:xfrm>
          <a:prstGeom prst="rect">
            <a:avLst/>
          </a:prstGeom>
          <a:noFill/>
        </p:spPr>
        <p:txBody>
          <a:bodyPr wrap="square" rtlCol="0">
            <a:spAutoFit/>
          </a:bodyPr>
          <a:lstStyle/>
          <a:p>
            <a:r>
              <a:rPr lang="sv-SE" sz="1200" dirty="0" smtClean="0"/>
              <a:t>63% of the companies think the business environment in Sweden in the past 2 years is good. </a:t>
            </a:r>
            <a:endParaRPr lang="sv-SE" sz="1200" dirty="0"/>
          </a:p>
        </p:txBody>
      </p:sp>
      <p:sp>
        <p:nvSpPr>
          <p:cNvPr id="14" name="TextBox 13"/>
          <p:cNvSpPr txBox="1"/>
          <p:nvPr/>
        </p:nvSpPr>
        <p:spPr>
          <a:xfrm>
            <a:off x="260648" y="6012160"/>
            <a:ext cx="2808312" cy="1200329"/>
          </a:xfrm>
          <a:prstGeom prst="rect">
            <a:avLst/>
          </a:prstGeom>
          <a:noFill/>
        </p:spPr>
        <p:txBody>
          <a:bodyPr wrap="square" rtlCol="0">
            <a:spAutoFit/>
          </a:bodyPr>
          <a:lstStyle/>
          <a:p>
            <a:r>
              <a:rPr lang="sv-SE" sz="1200" dirty="0" smtClean="0"/>
              <a:t>Very positive opinions on local policies. There is only 9% that holds a bad opinion on tax regulations. For legal environment, economic system and industry policy as well as policies to China, the companies hold very positive opinions. </a:t>
            </a:r>
            <a:endParaRPr lang="sv-SE" sz="1200" dirty="0"/>
          </a:p>
        </p:txBody>
      </p:sp>
      <p:sp>
        <p:nvSpPr>
          <p:cNvPr id="15" name="TextBox 14"/>
          <p:cNvSpPr txBox="1"/>
          <p:nvPr/>
        </p:nvSpPr>
        <p:spPr>
          <a:xfrm>
            <a:off x="260648" y="7812360"/>
            <a:ext cx="2736304" cy="646331"/>
          </a:xfrm>
          <a:prstGeom prst="rect">
            <a:avLst/>
          </a:prstGeom>
          <a:noFill/>
        </p:spPr>
        <p:txBody>
          <a:bodyPr wrap="square" rtlCol="0">
            <a:spAutoFit/>
          </a:bodyPr>
          <a:lstStyle/>
          <a:p>
            <a:r>
              <a:rPr lang="sv-SE" sz="1200" dirty="0" smtClean="0"/>
              <a:t>Up to 63% of the companies think the business environment in the past 2 years are above good. </a:t>
            </a:r>
            <a:endParaRPr lang="sv-SE" sz="1200" dirty="0"/>
          </a:p>
        </p:txBody>
      </p:sp>
      <p:pic>
        <p:nvPicPr>
          <p:cNvPr id="13" name="Content Placeholder 3"/>
          <p:cNvPicPr>
            <a:picLocks noChangeAspect="1" noChangeArrowheads="1"/>
          </p:cNvPicPr>
          <p:nvPr/>
        </p:nvPicPr>
        <p:blipFill>
          <a:blip r:embed="rId5" cstate="print"/>
          <a:srcRect/>
          <a:stretch>
            <a:fillRect/>
          </a:stretch>
        </p:blipFill>
        <p:spPr bwMode="auto">
          <a:xfrm>
            <a:off x="4887162" y="347531"/>
            <a:ext cx="1462072" cy="552061"/>
          </a:xfrm>
          <a:prstGeom prst="rect">
            <a:avLst/>
          </a:prstGeom>
          <a:noFill/>
        </p:spPr>
      </p:pic>
      <p:sp>
        <p:nvSpPr>
          <p:cNvPr id="16" name="Slide Number Placeholder 15"/>
          <p:cNvSpPr>
            <a:spLocks noGrp="1"/>
          </p:cNvSpPr>
          <p:nvPr>
            <p:ph type="sldNum" sz="quarter" idx="12"/>
          </p:nvPr>
        </p:nvSpPr>
        <p:spPr/>
        <p:txBody>
          <a:bodyPr/>
          <a:lstStyle/>
          <a:p>
            <a:fld id="{44833108-2EEC-4B59-A39C-D7A3C4B52DAB}" type="slidenum">
              <a:rPr lang="sv-SE" smtClean="0"/>
              <a:pPr/>
              <a:t>13</a:t>
            </a:fld>
            <a:endParaRPr lang="sv-S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42900" y="366184"/>
            <a:ext cx="4526260" cy="1109472"/>
          </a:xfrm>
        </p:spPr>
        <p:txBody>
          <a:bodyPr>
            <a:normAutofit/>
          </a:bodyPr>
          <a:lstStyle/>
          <a:p>
            <a:pPr algn="l"/>
            <a:r>
              <a:rPr lang="sv-SE" sz="2800" dirty="0" smtClean="0"/>
              <a:t>Swedish Investment </a:t>
            </a:r>
            <a:br>
              <a:rPr lang="sv-SE" sz="2800" dirty="0" smtClean="0"/>
            </a:br>
            <a:r>
              <a:rPr lang="sv-SE" sz="2800" dirty="0" smtClean="0"/>
              <a:t>Environment and Policies</a:t>
            </a:r>
            <a:endParaRPr lang="sv-SE" sz="2800" dirty="0"/>
          </a:p>
        </p:txBody>
      </p:sp>
      <p:graphicFrame>
        <p:nvGraphicFramePr>
          <p:cNvPr id="6" name="Content Placeholder 5"/>
          <p:cNvGraphicFramePr>
            <a:graphicFrameLocks noGrp="1"/>
          </p:cNvGraphicFramePr>
          <p:nvPr>
            <p:ph idx="1"/>
          </p:nvPr>
        </p:nvGraphicFramePr>
        <p:xfrm>
          <a:off x="332656" y="1835696"/>
          <a:ext cx="3006334" cy="26882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356992" y="1907704"/>
          <a:ext cx="3312368" cy="23042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188640" y="5436097"/>
          <a:ext cx="3132348" cy="25202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3429000" y="5340085"/>
          <a:ext cx="3240360" cy="2472275"/>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a:off x="548680" y="4572000"/>
            <a:ext cx="2880320" cy="646331"/>
          </a:xfrm>
          <a:prstGeom prst="rect">
            <a:avLst/>
          </a:prstGeom>
          <a:noFill/>
        </p:spPr>
        <p:txBody>
          <a:bodyPr wrap="square" rtlCol="0">
            <a:spAutoFit/>
          </a:bodyPr>
          <a:lstStyle/>
          <a:p>
            <a:r>
              <a:rPr lang="sv-SE" sz="1200" dirty="0" smtClean="0"/>
              <a:t>88% of the companies think the rules and policies towards Chinese companies are above acceptable. </a:t>
            </a:r>
            <a:endParaRPr lang="sv-SE" sz="1200" dirty="0"/>
          </a:p>
        </p:txBody>
      </p:sp>
      <p:sp>
        <p:nvSpPr>
          <p:cNvPr id="12" name="TextBox 11"/>
          <p:cNvSpPr txBox="1"/>
          <p:nvPr/>
        </p:nvSpPr>
        <p:spPr>
          <a:xfrm>
            <a:off x="3645024" y="4355976"/>
            <a:ext cx="2808312" cy="830997"/>
          </a:xfrm>
          <a:prstGeom prst="rect">
            <a:avLst/>
          </a:prstGeom>
          <a:noFill/>
        </p:spPr>
        <p:txBody>
          <a:bodyPr wrap="square" rtlCol="0">
            <a:spAutoFit/>
          </a:bodyPr>
          <a:lstStyle/>
          <a:p>
            <a:r>
              <a:rPr lang="sv-SE" sz="1200" dirty="0" smtClean="0"/>
              <a:t>More than half of the companies think that approvals by local authorities are less than in China while 36% of the companies think there is no difference. </a:t>
            </a:r>
          </a:p>
        </p:txBody>
      </p:sp>
      <p:sp>
        <p:nvSpPr>
          <p:cNvPr id="13" name="TextBox 12"/>
          <p:cNvSpPr txBox="1"/>
          <p:nvPr/>
        </p:nvSpPr>
        <p:spPr>
          <a:xfrm>
            <a:off x="188640" y="7956376"/>
            <a:ext cx="3240360" cy="646331"/>
          </a:xfrm>
          <a:prstGeom prst="rect">
            <a:avLst/>
          </a:prstGeom>
          <a:noFill/>
        </p:spPr>
        <p:txBody>
          <a:bodyPr wrap="square" rtlCol="0">
            <a:spAutoFit/>
          </a:bodyPr>
          <a:lstStyle/>
          <a:p>
            <a:r>
              <a:rPr lang="sv-SE" sz="1200" dirty="0" smtClean="0"/>
              <a:t>Regarding efficiency of approvals given by local authorities, 45% of the companies think it is quick while 35% of the companies think it is slow. </a:t>
            </a:r>
            <a:endParaRPr lang="sv-SE" sz="1200" dirty="0"/>
          </a:p>
        </p:txBody>
      </p:sp>
      <p:sp>
        <p:nvSpPr>
          <p:cNvPr id="15" name="TextBox 14"/>
          <p:cNvSpPr txBox="1"/>
          <p:nvPr/>
        </p:nvSpPr>
        <p:spPr>
          <a:xfrm>
            <a:off x="3645024" y="7740352"/>
            <a:ext cx="3024336" cy="1015663"/>
          </a:xfrm>
          <a:prstGeom prst="rect">
            <a:avLst/>
          </a:prstGeom>
          <a:noFill/>
        </p:spPr>
        <p:txBody>
          <a:bodyPr wrap="square" rtlCol="0">
            <a:spAutoFit/>
          </a:bodyPr>
          <a:lstStyle/>
          <a:p>
            <a:r>
              <a:rPr lang="sv-SE" sz="1200" dirty="0" smtClean="0"/>
              <a:t>Only 27% of the companies think the transparency of authorities is better than in China and the same amount think there is not much difference. 45% of the companies hold the opinion that it is worse than in China. </a:t>
            </a:r>
            <a:endParaRPr lang="sv-SE" sz="1200" dirty="0"/>
          </a:p>
        </p:txBody>
      </p:sp>
      <p:pic>
        <p:nvPicPr>
          <p:cNvPr id="14" name="Content Placeholder 3"/>
          <p:cNvPicPr>
            <a:picLocks noChangeAspect="1" noChangeArrowheads="1"/>
          </p:cNvPicPr>
          <p:nvPr/>
        </p:nvPicPr>
        <p:blipFill>
          <a:blip r:embed="rId6" cstate="print"/>
          <a:srcRect/>
          <a:stretch>
            <a:fillRect/>
          </a:stretch>
        </p:blipFill>
        <p:spPr bwMode="auto">
          <a:xfrm>
            <a:off x="4887162" y="347531"/>
            <a:ext cx="1462072" cy="552061"/>
          </a:xfrm>
          <a:prstGeom prst="rect">
            <a:avLst/>
          </a:prstGeom>
          <a:noFill/>
        </p:spPr>
      </p:pic>
      <p:sp>
        <p:nvSpPr>
          <p:cNvPr id="16" name="Slide Number Placeholder 15"/>
          <p:cNvSpPr>
            <a:spLocks noGrp="1"/>
          </p:cNvSpPr>
          <p:nvPr>
            <p:ph type="sldNum" sz="quarter" idx="12"/>
          </p:nvPr>
        </p:nvSpPr>
        <p:spPr/>
        <p:txBody>
          <a:bodyPr/>
          <a:lstStyle/>
          <a:p>
            <a:fld id="{44833108-2EEC-4B59-A39C-D7A3C4B52DAB}" type="slidenum">
              <a:rPr lang="sv-SE" smtClean="0"/>
              <a:pPr/>
              <a:t>14</a:t>
            </a:fld>
            <a:endParaRPr lang="sv-S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42900" y="366184"/>
            <a:ext cx="4310236" cy="1109472"/>
          </a:xfrm>
        </p:spPr>
        <p:txBody>
          <a:bodyPr>
            <a:normAutofit/>
          </a:bodyPr>
          <a:lstStyle/>
          <a:p>
            <a:pPr algn="l"/>
            <a:r>
              <a:rPr lang="sv-SE" sz="2800" dirty="0" smtClean="0"/>
              <a:t>Swedish Investment </a:t>
            </a:r>
            <a:br>
              <a:rPr lang="sv-SE" sz="2800" dirty="0" smtClean="0"/>
            </a:br>
            <a:r>
              <a:rPr lang="sv-SE" sz="2800" dirty="0" smtClean="0"/>
              <a:t>Environment and Policies</a:t>
            </a:r>
            <a:endParaRPr lang="sv-SE" sz="2800" dirty="0"/>
          </a:p>
        </p:txBody>
      </p:sp>
      <p:graphicFrame>
        <p:nvGraphicFramePr>
          <p:cNvPr id="6" name="Content Placeholder 5"/>
          <p:cNvGraphicFramePr>
            <a:graphicFrameLocks noGrp="1"/>
          </p:cNvGraphicFramePr>
          <p:nvPr>
            <p:ph idx="1"/>
          </p:nvPr>
        </p:nvGraphicFramePr>
        <p:xfrm>
          <a:off x="116632" y="1619672"/>
          <a:ext cx="3312368"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320988" y="2363755"/>
          <a:ext cx="3348372" cy="31443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620688" y="5340085"/>
          <a:ext cx="2592288" cy="3381739"/>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332656" y="4499992"/>
            <a:ext cx="2808312" cy="461665"/>
          </a:xfrm>
          <a:prstGeom prst="rect">
            <a:avLst/>
          </a:prstGeom>
          <a:noFill/>
        </p:spPr>
        <p:txBody>
          <a:bodyPr wrap="square" rtlCol="0">
            <a:spAutoFit/>
          </a:bodyPr>
          <a:lstStyle/>
          <a:p>
            <a:r>
              <a:rPr lang="sv-SE" sz="1200" dirty="0" smtClean="0"/>
              <a:t>91% of the companies think compliance is  important for local operation.</a:t>
            </a:r>
          </a:p>
        </p:txBody>
      </p:sp>
      <p:sp>
        <p:nvSpPr>
          <p:cNvPr id="10" name="TextBox 9"/>
          <p:cNvSpPr txBox="1"/>
          <p:nvPr/>
        </p:nvSpPr>
        <p:spPr>
          <a:xfrm>
            <a:off x="3501008" y="5580112"/>
            <a:ext cx="2952328" cy="646331"/>
          </a:xfrm>
          <a:prstGeom prst="rect">
            <a:avLst/>
          </a:prstGeom>
          <a:noFill/>
        </p:spPr>
        <p:txBody>
          <a:bodyPr wrap="square" rtlCol="0">
            <a:spAutoFit/>
          </a:bodyPr>
          <a:lstStyle/>
          <a:p>
            <a:r>
              <a:rPr lang="sv-SE" sz="1200" dirty="0" smtClean="0"/>
              <a:t>The cost for local compliance is higher than in China according to up to 82% of the companies. </a:t>
            </a:r>
            <a:endParaRPr lang="sv-SE" sz="1200" dirty="0"/>
          </a:p>
        </p:txBody>
      </p:sp>
      <p:sp>
        <p:nvSpPr>
          <p:cNvPr id="11" name="TextBox 10"/>
          <p:cNvSpPr txBox="1"/>
          <p:nvPr/>
        </p:nvSpPr>
        <p:spPr>
          <a:xfrm>
            <a:off x="3717032" y="7452320"/>
            <a:ext cx="2592288" cy="1015663"/>
          </a:xfrm>
          <a:prstGeom prst="rect">
            <a:avLst/>
          </a:prstGeom>
          <a:noFill/>
        </p:spPr>
        <p:txBody>
          <a:bodyPr wrap="square" rtlCol="0">
            <a:spAutoFit/>
          </a:bodyPr>
          <a:lstStyle/>
          <a:p>
            <a:r>
              <a:rPr lang="sv-SE" sz="1200" dirty="0" smtClean="0"/>
              <a:t>No company thinks the relationship between Sweden and China would get worse in 2018. 64% of the companies are optimistic and think it will be improved. </a:t>
            </a:r>
            <a:endParaRPr lang="sv-SE" sz="1200" dirty="0"/>
          </a:p>
        </p:txBody>
      </p:sp>
      <p:pic>
        <p:nvPicPr>
          <p:cNvPr id="12" name="Content Placeholder 3"/>
          <p:cNvPicPr>
            <a:picLocks noChangeAspect="1" noChangeArrowheads="1"/>
          </p:cNvPicPr>
          <p:nvPr/>
        </p:nvPicPr>
        <p:blipFill>
          <a:blip r:embed="rId5" cstate="print"/>
          <a:srcRect/>
          <a:stretch>
            <a:fillRect/>
          </a:stretch>
        </p:blipFill>
        <p:spPr bwMode="auto">
          <a:xfrm>
            <a:off x="4887162" y="347531"/>
            <a:ext cx="1462072" cy="552061"/>
          </a:xfrm>
          <a:prstGeom prst="rect">
            <a:avLst/>
          </a:prstGeom>
          <a:noFill/>
        </p:spPr>
      </p:pic>
      <p:sp>
        <p:nvSpPr>
          <p:cNvPr id="13" name="Slide Number Placeholder 12"/>
          <p:cNvSpPr>
            <a:spLocks noGrp="1"/>
          </p:cNvSpPr>
          <p:nvPr>
            <p:ph type="sldNum" sz="quarter" idx="12"/>
          </p:nvPr>
        </p:nvSpPr>
        <p:spPr/>
        <p:txBody>
          <a:bodyPr/>
          <a:lstStyle/>
          <a:p>
            <a:fld id="{44833108-2EEC-4B59-A39C-D7A3C4B52DAB}" type="slidenum">
              <a:rPr lang="sv-SE" smtClean="0"/>
              <a:pPr/>
              <a:t>15</a:t>
            </a:fld>
            <a:endParaRPr lang="sv-S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0" y="0"/>
            <a:ext cx="6858000" cy="9144000"/>
          </a:xfrm>
          <a:prstGeom prst="rect">
            <a:avLst/>
          </a:prstGeom>
        </p:spPr>
      </p:pic>
      <p:sp>
        <p:nvSpPr>
          <p:cNvPr id="5" name="TextBox 4"/>
          <p:cNvSpPr txBox="1"/>
          <p:nvPr/>
        </p:nvSpPr>
        <p:spPr>
          <a:xfrm>
            <a:off x="476672" y="1230015"/>
            <a:ext cx="2851871" cy="461665"/>
          </a:xfrm>
          <a:prstGeom prst="rect">
            <a:avLst/>
          </a:prstGeom>
          <a:noFill/>
        </p:spPr>
        <p:txBody>
          <a:bodyPr wrap="none" rtlCol="0">
            <a:spAutoFit/>
          </a:bodyPr>
          <a:lstStyle/>
          <a:p>
            <a:r>
              <a:rPr lang="en-US" sz="1200" dirty="0" smtClean="0">
                <a:ln w="11430"/>
                <a:solidFill>
                  <a:srgbClr val="FFC000"/>
                </a:solidFill>
              </a:rPr>
              <a:t>The report is chaired by CCCS;</a:t>
            </a:r>
          </a:p>
          <a:p>
            <a:r>
              <a:rPr lang="en-US" sz="1200" dirty="0" smtClean="0">
                <a:ln w="11430"/>
                <a:solidFill>
                  <a:srgbClr val="FFC000"/>
                </a:solidFill>
              </a:rPr>
              <a:t>BOC Stockholm branch provides assistance</a:t>
            </a:r>
            <a:endParaRPr lang="en-US" sz="1200" dirty="0">
              <a:ln w="11430"/>
              <a:solidFill>
                <a:srgbClr val="FFC000"/>
              </a:solidFill>
            </a:endParaRPr>
          </a:p>
        </p:txBody>
      </p:sp>
      <p:sp>
        <p:nvSpPr>
          <p:cNvPr id="7" name="Slide Number Placeholder 6"/>
          <p:cNvSpPr>
            <a:spLocks noGrp="1"/>
          </p:cNvSpPr>
          <p:nvPr>
            <p:ph type="sldNum" sz="quarter" idx="12"/>
          </p:nvPr>
        </p:nvSpPr>
        <p:spPr/>
        <p:txBody>
          <a:bodyPr/>
          <a:lstStyle/>
          <a:p>
            <a:fld id="{44833108-2EEC-4B59-A39C-D7A3C4B52DAB}" type="slidenum">
              <a:rPr lang="sv-SE" smtClean="0"/>
              <a:pPr/>
              <a:t>16</a:t>
            </a:fld>
            <a:endParaRPr lang="sv-S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1043608"/>
            <a:ext cx="6172200" cy="936104"/>
          </a:xfrm>
        </p:spPr>
        <p:txBody>
          <a:bodyPr>
            <a:normAutofit/>
          </a:bodyPr>
          <a:lstStyle/>
          <a:p>
            <a:r>
              <a:rPr lang="sv-SE" sz="2800" dirty="0" smtClean="0"/>
              <a:t>Overview</a:t>
            </a:r>
            <a:endParaRPr lang="sv-SE" sz="2800" dirty="0"/>
          </a:p>
        </p:txBody>
      </p:sp>
      <p:sp>
        <p:nvSpPr>
          <p:cNvPr id="3" name="Content Placeholder 2"/>
          <p:cNvSpPr>
            <a:spLocks noGrp="1"/>
          </p:cNvSpPr>
          <p:nvPr>
            <p:ph idx="1"/>
          </p:nvPr>
        </p:nvSpPr>
        <p:spPr>
          <a:xfrm>
            <a:off x="332656" y="1835696"/>
            <a:ext cx="6172200" cy="6264696"/>
          </a:xfrm>
        </p:spPr>
        <p:txBody>
          <a:bodyPr>
            <a:normAutofit fontScale="25000" lnSpcReduction="20000"/>
          </a:bodyPr>
          <a:lstStyle/>
          <a:p>
            <a:pPr>
              <a:buNone/>
            </a:pPr>
            <a:r>
              <a:rPr lang="en-US" sz="4800" dirty="0" smtClean="0"/>
              <a:t>Cooperation in economy, trade and investment between China and Sweden has been stable and</a:t>
            </a:r>
          </a:p>
          <a:p>
            <a:pPr>
              <a:buNone/>
            </a:pPr>
            <a:r>
              <a:rPr lang="en-US" sz="4800" dirty="0" smtClean="0"/>
              <a:t>developing forward in 2017. Trade volume between China and Sweden has grown rapidly, </a:t>
            </a:r>
          </a:p>
          <a:p>
            <a:pPr>
              <a:buNone/>
            </a:pPr>
            <a:r>
              <a:rPr lang="en-US" sz="4800" dirty="0" smtClean="0"/>
              <a:t>With Swedish export to China increasing strongly. The trade volume of 2017 between the two </a:t>
            </a:r>
          </a:p>
          <a:p>
            <a:pPr>
              <a:buNone/>
            </a:pPr>
            <a:r>
              <a:rPr lang="en-US" sz="4800" dirty="0" smtClean="0"/>
              <a:t>countries reached 14.9 billion USD, increasing 19.5%, much higher than the average of 9% in </a:t>
            </a:r>
          </a:p>
          <a:p>
            <a:pPr>
              <a:buNone/>
            </a:pPr>
            <a:r>
              <a:rPr lang="en-US" sz="4800" dirty="0" smtClean="0"/>
              <a:t>Europe. The Swedish export to China reached 7.88 billion USD, increasing 28% while Chinese </a:t>
            </a:r>
          </a:p>
          <a:p>
            <a:pPr>
              <a:buNone/>
            </a:pPr>
            <a:r>
              <a:rPr lang="en-US" sz="4800" dirty="0" smtClean="0"/>
              <a:t>export to Sweden was 7.03 billion USD, increasing 11.3%. </a:t>
            </a:r>
          </a:p>
          <a:p>
            <a:pPr>
              <a:buNone/>
            </a:pPr>
            <a:endParaRPr lang="sv-SE" sz="4800" dirty="0" smtClean="0"/>
          </a:p>
          <a:p>
            <a:pPr>
              <a:buNone/>
            </a:pPr>
            <a:r>
              <a:rPr lang="en-US" sz="4800" dirty="0" smtClean="0"/>
              <a:t>Sweden as a main partner for China in the area of technological cooperation has an</a:t>
            </a:r>
          </a:p>
          <a:p>
            <a:pPr>
              <a:buNone/>
            </a:pPr>
            <a:r>
              <a:rPr lang="en-US" sz="4800" dirty="0" smtClean="0"/>
              <a:t>accumulated contract volume of 25.3 billion USD for technological export. In 2017, the amount </a:t>
            </a:r>
          </a:p>
          <a:p>
            <a:pPr>
              <a:buNone/>
            </a:pPr>
            <a:r>
              <a:rPr lang="en-US" sz="4800" dirty="0" smtClean="0"/>
              <a:t>is 1.17 billion USD, the second largest country in EU on technological export to China. </a:t>
            </a:r>
            <a:endParaRPr lang="sv-SE" sz="4800" dirty="0" smtClean="0"/>
          </a:p>
          <a:p>
            <a:pPr>
              <a:buNone/>
            </a:pPr>
            <a:r>
              <a:rPr lang="en-US" sz="4800" dirty="0" smtClean="0"/>
              <a:t>The investment between Sweden and China has been developing steadily. The total Swedish </a:t>
            </a:r>
          </a:p>
          <a:p>
            <a:pPr>
              <a:buNone/>
            </a:pPr>
            <a:r>
              <a:rPr lang="en-US" sz="4800" dirty="0" smtClean="0"/>
              <a:t>investment in China has reached 4.85 billion USD with a new increase of 500 million USD in 2017 </a:t>
            </a:r>
          </a:p>
          <a:p>
            <a:pPr>
              <a:buNone/>
            </a:pPr>
            <a:r>
              <a:rPr lang="en-US" sz="4800" dirty="0" smtClean="0"/>
              <a:t>while Chinese investment to Sweden has reached 3.69 billion USD with 140 million new </a:t>
            </a:r>
          </a:p>
          <a:p>
            <a:pPr>
              <a:buNone/>
            </a:pPr>
            <a:r>
              <a:rPr lang="en-US" sz="4800" dirty="0" smtClean="0"/>
              <a:t>investments in 2017.  </a:t>
            </a:r>
          </a:p>
          <a:p>
            <a:pPr>
              <a:buNone/>
            </a:pPr>
            <a:endParaRPr lang="sv-SE" sz="4800" dirty="0" smtClean="0"/>
          </a:p>
          <a:p>
            <a:pPr>
              <a:buNone/>
            </a:pPr>
            <a:r>
              <a:rPr lang="en-US" sz="4800" dirty="0" smtClean="0"/>
              <a:t>Sweden is known for its “stable market environment” and “sustainable innovation”. Together </a:t>
            </a:r>
          </a:p>
          <a:p>
            <a:pPr>
              <a:buNone/>
            </a:pPr>
            <a:r>
              <a:rPr lang="en-US" sz="4800" dirty="0" smtClean="0"/>
              <a:t>with its complementarities with  Chinese industry lines, Sweden has drawn attention of more</a:t>
            </a:r>
          </a:p>
          <a:p>
            <a:pPr>
              <a:buNone/>
            </a:pPr>
            <a:r>
              <a:rPr lang="en-US" sz="4800" dirty="0" smtClean="0"/>
              <a:t>and more Chinese industry investors. The study of KHIS shows that  with more Chinese </a:t>
            </a:r>
          </a:p>
          <a:p>
            <a:pPr>
              <a:buNone/>
            </a:pPr>
            <a:r>
              <a:rPr lang="en-US" sz="4800" dirty="0" smtClean="0"/>
              <a:t>companies “”going abroad” and the upgrade of “Made in China 2025”,  “Swedish technology and</a:t>
            </a:r>
          </a:p>
          <a:p>
            <a:pPr>
              <a:buNone/>
            </a:pPr>
            <a:r>
              <a:rPr lang="en-US" sz="4800" dirty="0" smtClean="0"/>
              <a:t>research” plus “Chinese production and market” would bring more Chinese companies and </a:t>
            </a:r>
          </a:p>
          <a:p>
            <a:pPr>
              <a:buNone/>
            </a:pPr>
            <a:r>
              <a:rPr lang="en-US" sz="4800" dirty="0" smtClean="0"/>
              <a:t>investment  to Sweden while more Swedish companies and products would get more</a:t>
            </a:r>
          </a:p>
          <a:p>
            <a:pPr>
              <a:buNone/>
            </a:pPr>
            <a:r>
              <a:rPr lang="en-US" sz="4800" dirty="0" smtClean="0"/>
              <a:t> opportunities on the vast Chinese market. </a:t>
            </a:r>
          </a:p>
          <a:p>
            <a:pPr>
              <a:buNone/>
            </a:pPr>
            <a:endParaRPr lang="en-US" sz="4800" dirty="0" smtClean="0"/>
          </a:p>
          <a:p>
            <a:pPr>
              <a:buNone/>
            </a:pPr>
            <a:r>
              <a:rPr lang="sv-SE" sz="4800" dirty="0" smtClean="0"/>
              <a:t>Kinesiska Handelskammaren I Sverige (KHIS) was established in December of 2016. </a:t>
            </a:r>
            <a:r>
              <a:rPr lang="en-US" sz="4800" dirty="0" smtClean="0"/>
              <a:t>It has 31 </a:t>
            </a:r>
          </a:p>
          <a:p>
            <a:pPr>
              <a:buNone/>
            </a:pPr>
            <a:r>
              <a:rPr lang="en-US" sz="4800" dirty="0" smtClean="0"/>
              <a:t>members now. Most of the owners of the member companies are from China. The members </a:t>
            </a:r>
          </a:p>
          <a:p>
            <a:pPr>
              <a:buNone/>
            </a:pPr>
            <a:r>
              <a:rPr lang="en-US" sz="4800" dirty="0" smtClean="0"/>
              <a:t>include subsidiaries of Chinese state-owned companies, Swedish companies invested by Chinese</a:t>
            </a:r>
          </a:p>
          <a:p>
            <a:pPr>
              <a:buNone/>
            </a:pPr>
            <a:r>
              <a:rPr lang="en-US" sz="4800" dirty="0" smtClean="0"/>
              <a:t>private large companies and SMEs. KHIS has carried out an annual business survey to show how </a:t>
            </a:r>
          </a:p>
          <a:p>
            <a:pPr>
              <a:buNone/>
            </a:pPr>
            <a:r>
              <a:rPr lang="en-US" sz="4800" dirty="0" smtClean="0"/>
              <a:t>the companies are doing in Sweden. Questionnaires have been sent to all the members and 18 </a:t>
            </a:r>
          </a:p>
          <a:p>
            <a:pPr>
              <a:buNone/>
            </a:pPr>
            <a:r>
              <a:rPr lang="en-US" sz="4800" dirty="0" smtClean="0"/>
              <a:t>replies received. </a:t>
            </a:r>
          </a:p>
          <a:p>
            <a:pPr>
              <a:buNone/>
            </a:pPr>
            <a:r>
              <a:rPr lang="en-US" sz="4800" dirty="0" smtClean="0"/>
              <a:t>The report will have 3 parts, including :</a:t>
            </a:r>
          </a:p>
          <a:p>
            <a:pPr marL="914400" indent="-914400">
              <a:buFont typeface="Wingdings" pitchFamily="2" charset="2"/>
              <a:buChar char="q"/>
            </a:pPr>
            <a:r>
              <a:rPr lang="en-US" sz="4800" dirty="0" smtClean="0"/>
              <a:t>Basic information and Development</a:t>
            </a:r>
          </a:p>
          <a:p>
            <a:pPr marL="914400" indent="-914400">
              <a:buFont typeface="Wingdings" pitchFamily="2" charset="2"/>
              <a:buChar char="q"/>
            </a:pPr>
            <a:r>
              <a:rPr lang="en-US" sz="4800" dirty="0" smtClean="0"/>
              <a:t>Problems and Challenges</a:t>
            </a:r>
          </a:p>
          <a:p>
            <a:pPr marL="914400" indent="-914400">
              <a:buFont typeface="Wingdings" pitchFamily="2" charset="2"/>
              <a:buChar char="q"/>
            </a:pPr>
            <a:r>
              <a:rPr lang="en-US" sz="4800" dirty="0" smtClean="0"/>
              <a:t>Swedish Investment Environment and Policies. </a:t>
            </a:r>
          </a:p>
          <a:p>
            <a:pPr>
              <a:buNone/>
            </a:pPr>
            <a:endParaRPr lang="sv-SE" sz="4800" dirty="0" smtClean="0"/>
          </a:p>
          <a:p>
            <a:pPr>
              <a:buNone/>
            </a:pPr>
            <a:endParaRPr lang="en-US" sz="4800" dirty="0" smtClean="0"/>
          </a:p>
          <a:p>
            <a:pPr>
              <a:buNone/>
            </a:pPr>
            <a:endParaRPr lang="sv-SE" dirty="0" smtClean="0"/>
          </a:p>
          <a:p>
            <a:pPr>
              <a:buNone/>
            </a:pPr>
            <a:endParaRPr lang="sv-SE" sz="3700" dirty="0" smtClean="0"/>
          </a:p>
          <a:p>
            <a:pPr>
              <a:buNone/>
            </a:pPr>
            <a:endParaRPr lang="sv-SE" sz="3700" dirty="0"/>
          </a:p>
        </p:txBody>
      </p:sp>
      <p:pic>
        <p:nvPicPr>
          <p:cNvPr id="4" name="Content Placeholder 3"/>
          <p:cNvPicPr>
            <a:picLocks noChangeAspect="1" noChangeArrowheads="1"/>
          </p:cNvPicPr>
          <p:nvPr/>
        </p:nvPicPr>
        <p:blipFill>
          <a:blip r:embed="rId3" cstate="print"/>
          <a:srcRect/>
          <a:stretch>
            <a:fillRect/>
          </a:stretch>
        </p:blipFill>
        <p:spPr bwMode="auto">
          <a:xfrm>
            <a:off x="4887162" y="347531"/>
            <a:ext cx="1462072" cy="552061"/>
          </a:xfrm>
          <a:prstGeom prst="rect">
            <a:avLst/>
          </a:prstGeom>
          <a:noFill/>
        </p:spPr>
      </p:pic>
      <p:sp>
        <p:nvSpPr>
          <p:cNvPr id="5" name="Slide Number Placeholder 4"/>
          <p:cNvSpPr>
            <a:spLocks noGrp="1"/>
          </p:cNvSpPr>
          <p:nvPr>
            <p:ph type="sldNum" sz="quarter" idx="12"/>
          </p:nvPr>
        </p:nvSpPr>
        <p:spPr/>
        <p:txBody>
          <a:bodyPr/>
          <a:lstStyle/>
          <a:p>
            <a:fld id="{44833108-2EEC-4B59-A39C-D7A3C4B52DAB}" type="slidenum">
              <a:rPr lang="sv-SE" smtClean="0"/>
              <a:pPr/>
              <a:t>2</a:t>
            </a:fld>
            <a:endParaRPr lang="sv-S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672" y="1115616"/>
            <a:ext cx="6858000" cy="648072"/>
          </a:xfrm>
        </p:spPr>
        <p:txBody>
          <a:bodyPr>
            <a:normAutofit fontScale="90000"/>
          </a:bodyPr>
          <a:lstStyle/>
          <a:p>
            <a:r>
              <a:rPr lang="sv-SE" sz="3100" dirty="0" smtClean="0"/>
              <a:t>Basic Information and Development </a:t>
            </a:r>
            <a:r>
              <a:rPr lang="sv-SE" dirty="0" smtClean="0"/>
              <a:t>		</a:t>
            </a:r>
            <a:endParaRPr lang="sv-SE" dirty="0"/>
          </a:p>
        </p:txBody>
      </p:sp>
      <p:sp>
        <p:nvSpPr>
          <p:cNvPr id="3" name="Content Placeholder 2"/>
          <p:cNvSpPr>
            <a:spLocks noGrp="1"/>
          </p:cNvSpPr>
          <p:nvPr>
            <p:ph idx="1"/>
          </p:nvPr>
        </p:nvSpPr>
        <p:spPr>
          <a:xfrm>
            <a:off x="342900" y="2843809"/>
            <a:ext cx="3302124" cy="5324409"/>
          </a:xfrm>
        </p:spPr>
        <p:txBody>
          <a:bodyPr>
            <a:normAutofit/>
          </a:bodyPr>
          <a:lstStyle/>
          <a:p>
            <a:pPr>
              <a:buNone/>
            </a:pPr>
            <a:endParaRPr lang="sv-SE" dirty="0" smtClean="0"/>
          </a:p>
          <a:p>
            <a:pPr>
              <a:buNone/>
            </a:pPr>
            <a:r>
              <a:rPr lang="sv-SE" dirty="0" smtClean="0"/>
              <a:t>       </a:t>
            </a:r>
          </a:p>
          <a:p>
            <a:pPr>
              <a:buNone/>
            </a:pPr>
            <a:endParaRPr lang="sv-SE" dirty="0" smtClean="0"/>
          </a:p>
          <a:p>
            <a:endParaRPr lang="sv-SE" dirty="0"/>
          </a:p>
        </p:txBody>
      </p:sp>
      <p:graphicFrame>
        <p:nvGraphicFramePr>
          <p:cNvPr id="5" name="Chart 4"/>
          <p:cNvGraphicFramePr/>
          <p:nvPr/>
        </p:nvGraphicFramePr>
        <p:xfrm>
          <a:off x="260648" y="4139952"/>
          <a:ext cx="3096344" cy="1800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573016" y="4860032"/>
            <a:ext cx="2880320" cy="830997"/>
          </a:xfrm>
          <a:prstGeom prst="rect">
            <a:avLst/>
          </a:prstGeom>
          <a:noFill/>
        </p:spPr>
        <p:txBody>
          <a:bodyPr wrap="square" rtlCol="0">
            <a:spAutoFit/>
          </a:bodyPr>
          <a:lstStyle/>
          <a:p>
            <a:r>
              <a:rPr lang="sv-SE" sz="1200" dirty="0" smtClean="0"/>
              <a:t>Most of the companies are located in the middle of Sweden, in Stockholm area while some are in the South, mainly in Gothenburg. </a:t>
            </a:r>
            <a:endParaRPr lang="sv-SE" sz="1200" dirty="0"/>
          </a:p>
        </p:txBody>
      </p:sp>
      <p:graphicFrame>
        <p:nvGraphicFramePr>
          <p:cNvPr id="10" name="Chart 9"/>
          <p:cNvGraphicFramePr/>
          <p:nvPr/>
        </p:nvGraphicFramePr>
        <p:xfrm>
          <a:off x="3284984" y="6156177"/>
          <a:ext cx="3402378"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332656" y="6876256"/>
            <a:ext cx="2952328" cy="646331"/>
          </a:xfrm>
          <a:prstGeom prst="rect">
            <a:avLst/>
          </a:prstGeom>
          <a:noFill/>
        </p:spPr>
        <p:txBody>
          <a:bodyPr wrap="square" rtlCol="0">
            <a:spAutoFit/>
          </a:bodyPr>
          <a:lstStyle/>
          <a:p>
            <a:r>
              <a:rPr lang="sv-SE" sz="1200" dirty="0" smtClean="0"/>
              <a:t>45% of the companies was set up in the past 5 years while 27% have been in Sweden for over 20 year. </a:t>
            </a:r>
          </a:p>
        </p:txBody>
      </p:sp>
      <p:sp>
        <p:nvSpPr>
          <p:cNvPr id="13" name="TextBox 12"/>
          <p:cNvSpPr txBox="1"/>
          <p:nvPr/>
        </p:nvSpPr>
        <p:spPr>
          <a:xfrm>
            <a:off x="548680" y="2267744"/>
            <a:ext cx="5544616" cy="954107"/>
          </a:xfrm>
          <a:prstGeom prst="rect">
            <a:avLst/>
          </a:prstGeom>
          <a:noFill/>
        </p:spPr>
        <p:txBody>
          <a:bodyPr wrap="square" rtlCol="0">
            <a:spAutoFit/>
          </a:bodyPr>
          <a:lstStyle/>
          <a:p>
            <a:r>
              <a:rPr lang="sv-SE" sz="1400" b="1" dirty="0" smtClean="0"/>
              <a:t>In this part, the questions cover location, industry line, investment share, employees, operating income  and the reasons for choosing . It shows roughly where the Chinese companies in Sweden are located and how they are doing. </a:t>
            </a:r>
            <a:endParaRPr lang="sv-SE" sz="1400" b="1" dirty="0"/>
          </a:p>
        </p:txBody>
      </p:sp>
      <p:pic>
        <p:nvPicPr>
          <p:cNvPr id="12" name="Content Placeholder 3"/>
          <p:cNvPicPr>
            <a:picLocks noChangeAspect="1" noChangeArrowheads="1"/>
          </p:cNvPicPr>
          <p:nvPr/>
        </p:nvPicPr>
        <p:blipFill>
          <a:blip r:embed="rId4" cstate="print"/>
          <a:srcRect/>
          <a:stretch>
            <a:fillRect/>
          </a:stretch>
        </p:blipFill>
        <p:spPr bwMode="auto">
          <a:xfrm>
            <a:off x="4887162" y="347531"/>
            <a:ext cx="1462072" cy="552061"/>
          </a:xfrm>
          <a:prstGeom prst="rect">
            <a:avLst/>
          </a:prstGeom>
          <a:noFill/>
        </p:spPr>
      </p:pic>
      <p:sp>
        <p:nvSpPr>
          <p:cNvPr id="14" name="Slide Number Placeholder 13"/>
          <p:cNvSpPr>
            <a:spLocks noGrp="1"/>
          </p:cNvSpPr>
          <p:nvPr>
            <p:ph type="sldNum" sz="quarter" idx="12"/>
          </p:nvPr>
        </p:nvSpPr>
        <p:spPr/>
        <p:txBody>
          <a:bodyPr/>
          <a:lstStyle/>
          <a:p>
            <a:fld id="{44833108-2EEC-4B59-A39C-D7A3C4B52DAB}" type="slidenum">
              <a:rPr lang="sv-SE" smtClean="0"/>
              <a:pPr/>
              <a:t>3</a:t>
            </a:fld>
            <a:endParaRPr lang="sv-S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342900" y="2133603"/>
          <a:ext cx="3374132" cy="22943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p:nvPr/>
        </p:nvGraphicFramePr>
        <p:xfrm>
          <a:off x="3861048" y="2267744"/>
          <a:ext cx="2736304" cy="230425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04664" y="4283968"/>
            <a:ext cx="3312368" cy="646331"/>
          </a:xfrm>
          <a:prstGeom prst="rect">
            <a:avLst/>
          </a:prstGeom>
          <a:noFill/>
        </p:spPr>
        <p:txBody>
          <a:bodyPr wrap="square" rtlCol="0">
            <a:spAutoFit/>
          </a:bodyPr>
          <a:lstStyle/>
          <a:p>
            <a:r>
              <a:rPr lang="sv-SE" sz="1200" dirty="0" smtClean="0"/>
              <a:t>According to the survey, 55% of the companies have less than 10 employees while only 9% have more than 200 employees. </a:t>
            </a:r>
          </a:p>
        </p:txBody>
      </p:sp>
      <p:sp>
        <p:nvSpPr>
          <p:cNvPr id="10" name="TextBox 9"/>
          <p:cNvSpPr txBox="1"/>
          <p:nvPr/>
        </p:nvSpPr>
        <p:spPr>
          <a:xfrm>
            <a:off x="3717032" y="4499993"/>
            <a:ext cx="3140968" cy="830997"/>
          </a:xfrm>
          <a:prstGeom prst="rect">
            <a:avLst/>
          </a:prstGeom>
          <a:noFill/>
        </p:spPr>
        <p:txBody>
          <a:bodyPr wrap="square" rtlCol="0">
            <a:spAutoFit/>
          </a:bodyPr>
          <a:lstStyle/>
          <a:p>
            <a:r>
              <a:rPr lang="sv-SE" sz="1200" dirty="0" smtClean="0"/>
              <a:t>Chinese invested companies with private investment reached up to 45%. The other companies are partly or mainly owned by state investment, respectively 18% and 36%. </a:t>
            </a:r>
            <a:endParaRPr lang="sv-SE" dirty="0"/>
          </a:p>
        </p:txBody>
      </p:sp>
      <p:sp>
        <p:nvSpPr>
          <p:cNvPr id="15" name="Title 1"/>
          <p:cNvSpPr txBox="1">
            <a:spLocks noGrp="1"/>
          </p:cNvSpPr>
          <p:nvPr>
            <p:ph type="title"/>
          </p:nvPr>
        </p:nvSpPr>
        <p:spPr>
          <a:xfrm>
            <a:off x="342900" y="1403350"/>
            <a:ext cx="6172200" cy="487363"/>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v-SE" sz="3100" b="0" i="0" u="none" strike="noStrike" kern="1200" cap="none" spc="0" normalizeH="0" baseline="0" noProof="0" dirty="0" smtClean="0">
                <a:ln>
                  <a:noFill/>
                </a:ln>
                <a:solidFill>
                  <a:schemeClr val="tx1"/>
                </a:solidFill>
                <a:effectLst/>
                <a:uLnTx/>
                <a:uFillTx/>
                <a:latin typeface="+mj-lt"/>
                <a:ea typeface="+mj-ea"/>
                <a:cs typeface="+mj-cs"/>
              </a:rPr>
              <a:t>Basic Information and Development </a:t>
            </a:r>
            <a:r>
              <a:rPr kumimoji="0" lang="sv-SE" sz="4400" b="0" i="0" u="none" strike="noStrike" kern="1200" cap="none" spc="0" normalizeH="0" baseline="0" noProof="0" dirty="0" smtClean="0">
                <a:ln>
                  <a:noFill/>
                </a:ln>
                <a:solidFill>
                  <a:schemeClr val="tx1"/>
                </a:solidFill>
                <a:effectLst/>
                <a:uLnTx/>
                <a:uFillTx/>
                <a:latin typeface="+mj-lt"/>
                <a:ea typeface="+mj-ea"/>
                <a:cs typeface="+mj-cs"/>
              </a:rPr>
              <a:t>		</a:t>
            </a:r>
            <a:endParaRPr kumimoji="0" lang="sv-SE"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6" name="Content Placeholder 4"/>
          <p:cNvGraphicFramePr>
            <a:graphicFrameLocks/>
          </p:cNvGraphicFramePr>
          <p:nvPr/>
        </p:nvGraphicFramePr>
        <p:xfrm>
          <a:off x="188640" y="5868144"/>
          <a:ext cx="352839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3645024" y="6444208"/>
            <a:ext cx="2952328" cy="646331"/>
          </a:xfrm>
          <a:prstGeom prst="rect">
            <a:avLst/>
          </a:prstGeom>
          <a:noFill/>
        </p:spPr>
        <p:txBody>
          <a:bodyPr wrap="square" rtlCol="0">
            <a:spAutoFit/>
          </a:bodyPr>
          <a:lstStyle/>
          <a:p>
            <a:r>
              <a:rPr lang="sv-SE" sz="1200" dirty="0" smtClean="0"/>
              <a:t>The industries  invested are not very concentrated, with Information Technology and Service both owning 27%. </a:t>
            </a:r>
            <a:endParaRPr lang="sv-SE" sz="1200" dirty="0"/>
          </a:p>
        </p:txBody>
      </p:sp>
      <p:pic>
        <p:nvPicPr>
          <p:cNvPr id="12" name="Content Placeholder 3"/>
          <p:cNvPicPr>
            <a:picLocks noChangeAspect="1" noChangeArrowheads="1"/>
          </p:cNvPicPr>
          <p:nvPr/>
        </p:nvPicPr>
        <p:blipFill>
          <a:blip r:embed="rId5" cstate="print"/>
          <a:srcRect/>
          <a:stretch>
            <a:fillRect/>
          </a:stretch>
        </p:blipFill>
        <p:spPr bwMode="auto">
          <a:xfrm>
            <a:off x="4887162" y="347531"/>
            <a:ext cx="1462072" cy="552061"/>
          </a:xfrm>
          <a:prstGeom prst="rect">
            <a:avLst/>
          </a:prstGeom>
          <a:noFill/>
        </p:spPr>
      </p:pic>
      <p:sp>
        <p:nvSpPr>
          <p:cNvPr id="14" name="Slide Number Placeholder 13"/>
          <p:cNvSpPr>
            <a:spLocks noGrp="1"/>
          </p:cNvSpPr>
          <p:nvPr>
            <p:ph type="sldNum" sz="quarter" idx="12"/>
          </p:nvPr>
        </p:nvSpPr>
        <p:spPr/>
        <p:txBody>
          <a:bodyPr/>
          <a:lstStyle/>
          <a:p>
            <a:fld id="{44833108-2EEC-4B59-A39C-D7A3C4B52DAB}" type="slidenum">
              <a:rPr lang="sv-SE" smtClean="0"/>
              <a:pPr/>
              <a:t>4</a:t>
            </a:fld>
            <a:endParaRPr lang="sv-S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5"/>
          <p:cNvGraphicFramePr>
            <a:graphicFrameLocks/>
          </p:cNvGraphicFramePr>
          <p:nvPr/>
        </p:nvGraphicFramePr>
        <p:xfrm>
          <a:off x="404664" y="2051720"/>
          <a:ext cx="3384376" cy="2664296"/>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6"/>
          <p:cNvSpPr>
            <a:spLocks noGrp="1"/>
          </p:cNvSpPr>
          <p:nvPr>
            <p:ph idx="1"/>
          </p:nvPr>
        </p:nvSpPr>
        <p:spPr>
          <a:xfrm>
            <a:off x="342900" y="1787691"/>
            <a:ext cx="6380466" cy="6380527"/>
          </a:xfrm>
        </p:spPr>
        <p:txBody>
          <a:bodyPr/>
          <a:lstStyle/>
          <a:p>
            <a:pPr>
              <a:buNone/>
            </a:pPr>
            <a:endParaRPr lang="sv-SE" dirty="0" smtClean="0"/>
          </a:p>
          <a:p>
            <a:pPr>
              <a:buNone/>
            </a:pPr>
            <a:endParaRPr lang="sv-SE" dirty="0"/>
          </a:p>
        </p:txBody>
      </p:sp>
      <p:graphicFrame>
        <p:nvGraphicFramePr>
          <p:cNvPr id="8" name="Content Placeholder 11"/>
          <p:cNvGraphicFramePr>
            <a:graphicFrameLocks/>
          </p:cNvGraphicFramePr>
          <p:nvPr/>
        </p:nvGraphicFramePr>
        <p:xfrm>
          <a:off x="3573016" y="2051720"/>
          <a:ext cx="3086100" cy="23282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188640" y="5148064"/>
          <a:ext cx="3356992" cy="3096343"/>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476672" y="4644008"/>
            <a:ext cx="3024336" cy="461665"/>
          </a:xfrm>
          <a:prstGeom prst="rect">
            <a:avLst/>
          </a:prstGeom>
          <a:noFill/>
        </p:spPr>
        <p:txBody>
          <a:bodyPr wrap="square" rtlCol="0">
            <a:spAutoFit/>
          </a:bodyPr>
          <a:lstStyle/>
          <a:p>
            <a:r>
              <a:rPr lang="sv-SE" sz="1200" dirty="0" smtClean="0"/>
              <a:t>About 45% of the companies had an operating income of more than 50 M Euro. </a:t>
            </a:r>
            <a:endParaRPr lang="sv-SE" sz="1200" dirty="0"/>
          </a:p>
        </p:txBody>
      </p:sp>
      <p:sp>
        <p:nvSpPr>
          <p:cNvPr id="14" name="TextBox 13"/>
          <p:cNvSpPr txBox="1"/>
          <p:nvPr/>
        </p:nvSpPr>
        <p:spPr>
          <a:xfrm>
            <a:off x="476672" y="8172400"/>
            <a:ext cx="2952328" cy="646331"/>
          </a:xfrm>
          <a:prstGeom prst="rect">
            <a:avLst/>
          </a:prstGeom>
          <a:noFill/>
        </p:spPr>
        <p:txBody>
          <a:bodyPr wrap="square" rtlCol="0">
            <a:spAutoFit/>
          </a:bodyPr>
          <a:lstStyle/>
          <a:p>
            <a:r>
              <a:rPr lang="sv-SE" sz="1200" dirty="0" smtClean="0"/>
              <a:t>Operating income of 73% of the companies have increased and 55% with more than 20% compared with 2016. </a:t>
            </a:r>
            <a:endParaRPr lang="sv-SE" sz="1200" dirty="0"/>
          </a:p>
        </p:txBody>
      </p:sp>
      <p:sp>
        <p:nvSpPr>
          <p:cNvPr id="15" name="TextBox 14"/>
          <p:cNvSpPr txBox="1"/>
          <p:nvPr/>
        </p:nvSpPr>
        <p:spPr>
          <a:xfrm>
            <a:off x="3645024" y="4283968"/>
            <a:ext cx="2952328" cy="461665"/>
          </a:xfrm>
          <a:prstGeom prst="rect">
            <a:avLst/>
          </a:prstGeom>
          <a:noFill/>
        </p:spPr>
        <p:txBody>
          <a:bodyPr wrap="square" rtlCol="0">
            <a:spAutoFit/>
          </a:bodyPr>
          <a:lstStyle/>
          <a:p>
            <a:r>
              <a:rPr lang="sv-SE" sz="1200" dirty="0" smtClean="0"/>
              <a:t>82% of the companies are operating without deficit and 64% are profitable. </a:t>
            </a:r>
            <a:endParaRPr lang="sv-SE" sz="1200" dirty="0"/>
          </a:p>
        </p:txBody>
      </p:sp>
      <p:graphicFrame>
        <p:nvGraphicFramePr>
          <p:cNvPr id="16" name="Chart 15"/>
          <p:cNvGraphicFramePr/>
          <p:nvPr/>
        </p:nvGraphicFramePr>
        <p:xfrm>
          <a:off x="3501008" y="4716016"/>
          <a:ext cx="3168352" cy="3240360"/>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Box 16"/>
          <p:cNvSpPr txBox="1"/>
          <p:nvPr/>
        </p:nvSpPr>
        <p:spPr>
          <a:xfrm>
            <a:off x="3717032" y="7884368"/>
            <a:ext cx="2880320" cy="646331"/>
          </a:xfrm>
          <a:prstGeom prst="rect">
            <a:avLst/>
          </a:prstGeom>
          <a:noFill/>
        </p:spPr>
        <p:txBody>
          <a:bodyPr wrap="square" rtlCol="0">
            <a:spAutoFit/>
          </a:bodyPr>
          <a:lstStyle/>
          <a:p>
            <a:r>
              <a:rPr lang="sv-SE" sz="1200" dirty="0" smtClean="0"/>
              <a:t>More than half of the companies are expecting an increase of more than 20% in the coming 3-5 years. </a:t>
            </a:r>
            <a:endParaRPr lang="sv-SE" sz="1200" dirty="0"/>
          </a:p>
        </p:txBody>
      </p:sp>
      <p:sp>
        <p:nvSpPr>
          <p:cNvPr id="18" name="Title 1"/>
          <p:cNvSpPr txBox="1">
            <a:spLocks/>
          </p:cNvSpPr>
          <p:nvPr/>
        </p:nvSpPr>
        <p:spPr>
          <a:xfrm>
            <a:off x="332656" y="1259632"/>
            <a:ext cx="6172200" cy="64807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v-SE" sz="2800" b="0" i="0" u="none" strike="noStrike" kern="1200" cap="none" spc="0" normalizeH="0" baseline="0" noProof="0" dirty="0" smtClean="0">
                <a:ln>
                  <a:noFill/>
                </a:ln>
                <a:solidFill>
                  <a:schemeClr val="tx1"/>
                </a:solidFill>
                <a:effectLst/>
                <a:uLnTx/>
                <a:uFillTx/>
                <a:latin typeface="+mj-lt"/>
                <a:ea typeface="+mj-ea"/>
                <a:cs typeface="+mj-cs"/>
              </a:rPr>
              <a:t>Basic Information and Development 		</a:t>
            </a:r>
            <a:endParaRPr kumimoji="0" lang="sv-SE" sz="2800" b="0" i="0" u="none" strike="noStrike" kern="1200" cap="none" spc="0" normalizeH="0" baseline="0" noProof="0" dirty="0">
              <a:ln>
                <a:noFill/>
              </a:ln>
              <a:solidFill>
                <a:schemeClr val="tx1"/>
              </a:solidFill>
              <a:effectLst/>
              <a:uLnTx/>
              <a:uFillTx/>
              <a:latin typeface="+mj-lt"/>
              <a:ea typeface="+mj-ea"/>
              <a:cs typeface="+mj-cs"/>
            </a:endParaRPr>
          </a:p>
        </p:txBody>
      </p:sp>
      <p:pic>
        <p:nvPicPr>
          <p:cNvPr id="13" name="Content Placeholder 3"/>
          <p:cNvPicPr>
            <a:picLocks noChangeAspect="1" noChangeArrowheads="1"/>
          </p:cNvPicPr>
          <p:nvPr/>
        </p:nvPicPr>
        <p:blipFill>
          <a:blip r:embed="rId6" cstate="print"/>
          <a:srcRect/>
          <a:stretch>
            <a:fillRect/>
          </a:stretch>
        </p:blipFill>
        <p:spPr bwMode="auto">
          <a:xfrm>
            <a:off x="4887162" y="347531"/>
            <a:ext cx="1462072" cy="552061"/>
          </a:xfrm>
          <a:prstGeom prst="rect">
            <a:avLst/>
          </a:prstGeom>
          <a:noFill/>
        </p:spPr>
      </p:pic>
      <p:sp>
        <p:nvSpPr>
          <p:cNvPr id="19" name="Slide Number Placeholder 18"/>
          <p:cNvSpPr>
            <a:spLocks noGrp="1"/>
          </p:cNvSpPr>
          <p:nvPr>
            <p:ph type="sldNum" sz="quarter" idx="12"/>
          </p:nvPr>
        </p:nvSpPr>
        <p:spPr/>
        <p:txBody>
          <a:bodyPr/>
          <a:lstStyle/>
          <a:p>
            <a:fld id="{44833108-2EEC-4B59-A39C-D7A3C4B52DAB}" type="slidenum">
              <a:rPr lang="sv-SE" smtClean="0"/>
              <a:pPr/>
              <a:t>5</a:t>
            </a:fld>
            <a:endParaRPr lang="sv-S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620688" y="1763688"/>
          <a:ext cx="5760640" cy="24242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76672" y="5076056"/>
          <a:ext cx="2880320" cy="29523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3501008" y="4355976"/>
          <a:ext cx="3168352" cy="2208245"/>
        </p:xfrm>
        <a:graphic>
          <a:graphicData uri="http://schemas.openxmlformats.org/drawingml/2006/chart">
            <c:chart xmlns:c="http://schemas.openxmlformats.org/drawingml/2006/chart" xmlns:r="http://schemas.openxmlformats.org/officeDocument/2006/relationships" r:id="rId4"/>
          </a:graphicData>
        </a:graphic>
      </p:graphicFrame>
      <p:sp>
        <p:nvSpPr>
          <p:cNvPr id="12" name="Title 1"/>
          <p:cNvSpPr txBox="1">
            <a:spLocks noGrp="1"/>
          </p:cNvSpPr>
          <p:nvPr>
            <p:ph type="title"/>
          </p:nvPr>
        </p:nvSpPr>
        <p:spPr>
          <a:xfrm>
            <a:off x="404664" y="1115616"/>
            <a:ext cx="6172200" cy="7200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v-SE" sz="2800" b="0" i="0" u="none" strike="noStrike" kern="1200" cap="none" spc="0" normalizeH="0" baseline="0" noProof="0" dirty="0" smtClean="0">
                <a:ln>
                  <a:noFill/>
                </a:ln>
                <a:solidFill>
                  <a:schemeClr val="tx1"/>
                </a:solidFill>
                <a:effectLst/>
                <a:uLnTx/>
                <a:uFillTx/>
                <a:latin typeface="+mj-lt"/>
                <a:ea typeface="+mj-ea"/>
                <a:cs typeface="+mj-cs"/>
              </a:rPr>
              <a:t>Basic Information and Development 		</a:t>
            </a:r>
            <a:endParaRPr kumimoji="0" lang="sv-SE"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13" name="TextBox 12"/>
          <p:cNvSpPr txBox="1"/>
          <p:nvPr/>
        </p:nvSpPr>
        <p:spPr>
          <a:xfrm>
            <a:off x="476672" y="4067944"/>
            <a:ext cx="3312368" cy="830997"/>
          </a:xfrm>
          <a:prstGeom prst="rect">
            <a:avLst/>
          </a:prstGeom>
          <a:noFill/>
        </p:spPr>
        <p:txBody>
          <a:bodyPr wrap="square" rtlCol="0">
            <a:spAutoFit/>
          </a:bodyPr>
          <a:lstStyle/>
          <a:p>
            <a:r>
              <a:rPr lang="sv-SE" sz="1200" dirty="0" smtClean="0"/>
              <a:t>All the companies chose Sweden with ”Establish International Brand” as one of the main reasons. 82% of the companies aim to develop overseas market by investing in Sweden.</a:t>
            </a:r>
            <a:endParaRPr lang="sv-SE" sz="1200" dirty="0"/>
          </a:p>
        </p:txBody>
      </p:sp>
      <p:sp>
        <p:nvSpPr>
          <p:cNvPr id="14" name="TextBox 13"/>
          <p:cNvSpPr txBox="1"/>
          <p:nvPr/>
        </p:nvSpPr>
        <p:spPr>
          <a:xfrm>
            <a:off x="3861048" y="6804248"/>
            <a:ext cx="2664296" cy="461665"/>
          </a:xfrm>
          <a:prstGeom prst="rect">
            <a:avLst/>
          </a:prstGeom>
          <a:noFill/>
        </p:spPr>
        <p:txBody>
          <a:bodyPr wrap="square" rtlCol="0">
            <a:spAutoFit/>
          </a:bodyPr>
          <a:lstStyle/>
          <a:p>
            <a:r>
              <a:rPr lang="sv-SE" sz="1200" dirty="0" smtClean="0"/>
              <a:t>The competition on the local market is fairly normal.  </a:t>
            </a:r>
            <a:endParaRPr lang="sv-SE" sz="1200" dirty="0"/>
          </a:p>
        </p:txBody>
      </p:sp>
      <p:sp>
        <p:nvSpPr>
          <p:cNvPr id="15" name="TextBox 14"/>
          <p:cNvSpPr txBox="1"/>
          <p:nvPr/>
        </p:nvSpPr>
        <p:spPr>
          <a:xfrm>
            <a:off x="476672" y="8028384"/>
            <a:ext cx="3024336" cy="461665"/>
          </a:xfrm>
          <a:prstGeom prst="rect">
            <a:avLst/>
          </a:prstGeom>
          <a:noFill/>
        </p:spPr>
        <p:txBody>
          <a:bodyPr wrap="square" rtlCol="0" anchor="ctr">
            <a:spAutoFit/>
          </a:bodyPr>
          <a:lstStyle/>
          <a:p>
            <a:r>
              <a:rPr lang="sv-SE" sz="1200" dirty="0" smtClean="0"/>
              <a:t>Most of the companies, 82% think Sweden is one of the important markets worldwide. </a:t>
            </a:r>
          </a:p>
        </p:txBody>
      </p:sp>
      <p:pic>
        <p:nvPicPr>
          <p:cNvPr id="16" name="Content Placeholder 3"/>
          <p:cNvPicPr>
            <a:picLocks noChangeAspect="1" noChangeArrowheads="1"/>
          </p:cNvPicPr>
          <p:nvPr/>
        </p:nvPicPr>
        <p:blipFill>
          <a:blip r:embed="rId5" cstate="print"/>
          <a:srcRect/>
          <a:stretch>
            <a:fillRect/>
          </a:stretch>
        </p:blipFill>
        <p:spPr bwMode="auto">
          <a:xfrm>
            <a:off x="4887162" y="347531"/>
            <a:ext cx="1462072" cy="552061"/>
          </a:xfrm>
          <a:prstGeom prst="rect">
            <a:avLst/>
          </a:prstGeom>
          <a:noFill/>
        </p:spPr>
      </p:pic>
      <p:sp>
        <p:nvSpPr>
          <p:cNvPr id="17" name="Slide Number Placeholder 16"/>
          <p:cNvSpPr>
            <a:spLocks noGrp="1"/>
          </p:cNvSpPr>
          <p:nvPr>
            <p:ph type="sldNum" sz="quarter" idx="12"/>
          </p:nvPr>
        </p:nvSpPr>
        <p:spPr/>
        <p:txBody>
          <a:bodyPr/>
          <a:lstStyle/>
          <a:p>
            <a:fld id="{44833108-2EEC-4B59-A39C-D7A3C4B52DAB}" type="slidenum">
              <a:rPr lang="sv-SE" smtClean="0"/>
              <a:pPr/>
              <a:t>6</a:t>
            </a:fld>
            <a:endParaRPr lang="sv-S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356992" y="1763688"/>
          <a:ext cx="3240360" cy="3384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188640" y="3635896"/>
          <a:ext cx="3240360" cy="5232581"/>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noGrp="1"/>
          </p:cNvSpPr>
          <p:nvPr>
            <p:ph type="title"/>
          </p:nvPr>
        </p:nvSpPr>
        <p:spPr>
          <a:xfrm>
            <a:off x="332656" y="1115616"/>
            <a:ext cx="6172200" cy="86409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v-SE" sz="2800" b="0" i="0" u="none" strike="noStrike" kern="1200" cap="none" spc="0" normalizeH="0" baseline="0" noProof="0" dirty="0" smtClean="0">
                <a:ln>
                  <a:noFill/>
                </a:ln>
                <a:solidFill>
                  <a:schemeClr val="tx1"/>
                </a:solidFill>
                <a:effectLst/>
                <a:uLnTx/>
                <a:uFillTx/>
                <a:latin typeface="+mj-lt"/>
                <a:ea typeface="+mj-ea"/>
                <a:cs typeface="+mj-cs"/>
              </a:rPr>
              <a:t>Basic Information and Development 		</a:t>
            </a:r>
            <a:endParaRPr kumimoji="0" lang="sv-SE"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extBox 8"/>
          <p:cNvSpPr txBox="1"/>
          <p:nvPr/>
        </p:nvSpPr>
        <p:spPr>
          <a:xfrm>
            <a:off x="620688" y="2339752"/>
            <a:ext cx="2736304" cy="646331"/>
          </a:xfrm>
          <a:prstGeom prst="rect">
            <a:avLst/>
          </a:prstGeom>
          <a:noFill/>
        </p:spPr>
        <p:txBody>
          <a:bodyPr wrap="square" rtlCol="0">
            <a:spAutoFit/>
          </a:bodyPr>
          <a:lstStyle/>
          <a:p>
            <a:r>
              <a:rPr lang="sv-SE" sz="1200" dirty="0" smtClean="0"/>
              <a:t>The local competition comes mainly from local companies and foreign companies operating in Sweden. </a:t>
            </a:r>
            <a:endParaRPr lang="sv-SE" sz="1200" dirty="0"/>
          </a:p>
        </p:txBody>
      </p:sp>
      <p:sp>
        <p:nvSpPr>
          <p:cNvPr id="10" name="TextBox 9"/>
          <p:cNvSpPr txBox="1"/>
          <p:nvPr/>
        </p:nvSpPr>
        <p:spPr>
          <a:xfrm>
            <a:off x="3356992" y="6516216"/>
            <a:ext cx="3024336" cy="830997"/>
          </a:xfrm>
          <a:prstGeom prst="rect">
            <a:avLst/>
          </a:prstGeom>
          <a:noFill/>
        </p:spPr>
        <p:txBody>
          <a:bodyPr wrap="square" rtlCol="0">
            <a:spAutoFit/>
          </a:bodyPr>
          <a:lstStyle/>
          <a:p>
            <a:r>
              <a:rPr lang="sv-SE" sz="1200" dirty="0" smtClean="0"/>
              <a:t>55% of the companies are confident with their customer relationship and brand when it comes to advantages comparing with local competitors.</a:t>
            </a:r>
            <a:endParaRPr lang="sv-SE" sz="1200" dirty="0"/>
          </a:p>
        </p:txBody>
      </p:sp>
      <p:pic>
        <p:nvPicPr>
          <p:cNvPr id="11" name="Content Placeholder 3"/>
          <p:cNvPicPr>
            <a:picLocks noChangeAspect="1" noChangeArrowheads="1"/>
          </p:cNvPicPr>
          <p:nvPr/>
        </p:nvPicPr>
        <p:blipFill>
          <a:blip r:embed="rId4" cstate="print"/>
          <a:srcRect/>
          <a:stretch>
            <a:fillRect/>
          </a:stretch>
        </p:blipFill>
        <p:spPr bwMode="auto">
          <a:xfrm>
            <a:off x="4887162" y="347531"/>
            <a:ext cx="1462072" cy="552061"/>
          </a:xfrm>
          <a:prstGeom prst="rect">
            <a:avLst/>
          </a:prstGeom>
          <a:noFill/>
        </p:spPr>
      </p:pic>
      <p:sp>
        <p:nvSpPr>
          <p:cNvPr id="12" name="Slide Number Placeholder 11"/>
          <p:cNvSpPr>
            <a:spLocks noGrp="1"/>
          </p:cNvSpPr>
          <p:nvPr>
            <p:ph type="sldNum" sz="quarter" idx="12"/>
          </p:nvPr>
        </p:nvSpPr>
        <p:spPr/>
        <p:txBody>
          <a:bodyPr/>
          <a:lstStyle/>
          <a:p>
            <a:fld id="{44833108-2EEC-4B59-A39C-D7A3C4B52DAB}" type="slidenum">
              <a:rPr lang="sv-SE" smtClean="0"/>
              <a:pPr/>
              <a:t>7</a:t>
            </a:fld>
            <a:endParaRPr lang="sv-S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4664" y="971600"/>
            <a:ext cx="4248472" cy="936104"/>
          </a:xfrm>
        </p:spPr>
        <p:txBody>
          <a:bodyPr>
            <a:normAutofit/>
          </a:bodyPr>
          <a:lstStyle/>
          <a:p>
            <a:r>
              <a:rPr lang="sv-SE" sz="2800" dirty="0" smtClean="0"/>
              <a:t>Problems and Challenges</a:t>
            </a:r>
            <a:endParaRPr lang="sv-SE" sz="2800" dirty="0"/>
          </a:p>
        </p:txBody>
      </p:sp>
      <p:graphicFrame>
        <p:nvGraphicFramePr>
          <p:cNvPr id="6" name="Content Placeholder 5"/>
          <p:cNvGraphicFramePr>
            <a:graphicFrameLocks noGrp="1"/>
          </p:cNvGraphicFramePr>
          <p:nvPr>
            <p:ph idx="1"/>
          </p:nvPr>
        </p:nvGraphicFramePr>
        <p:xfrm>
          <a:off x="188640" y="2771800"/>
          <a:ext cx="6480720" cy="432048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6712" y="2104564"/>
            <a:ext cx="5256584" cy="523220"/>
          </a:xfrm>
          <a:prstGeom prst="rect">
            <a:avLst/>
          </a:prstGeom>
          <a:noFill/>
        </p:spPr>
        <p:txBody>
          <a:bodyPr wrap="square" rtlCol="0">
            <a:spAutoFit/>
          </a:bodyPr>
          <a:lstStyle/>
          <a:p>
            <a:r>
              <a:rPr lang="sv-SE" sz="1400" b="1" dirty="0" smtClean="0"/>
              <a:t>In this part, the questions are focused on problems and challenges the companies are facing in Sweden. </a:t>
            </a:r>
            <a:endParaRPr lang="sv-SE" sz="1400" b="1" dirty="0"/>
          </a:p>
        </p:txBody>
      </p:sp>
      <p:sp>
        <p:nvSpPr>
          <p:cNvPr id="8" name="TextBox 7"/>
          <p:cNvSpPr txBox="1"/>
          <p:nvPr/>
        </p:nvSpPr>
        <p:spPr>
          <a:xfrm>
            <a:off x="620688" y="7197387"/>
            <a:ext cx="5328592" cy="830997"/>
          </a:xfrm>
          <a:prstGeom prst="rect">
            <a:avLst/>
          </a:prstGeom>
          <a:noFill/>
        </p:spPr>
        <p:txBody>
          <a:bodyPr wrap="square" rtlCol="0">
            <a:spAutoFit/>
          </a:bodyPr>
          <a:lstStyle/>
          <a:p>
            <a:r>
              <a:rPr lang="sv-SE" sz="1200" dirty="0" smtClean="0"/>
              <a:t>67% of the companies think the labour cost is too high in Sweden. 61% of the companies believe they have met a different management culture and there is a lack of proper management team in place. 22% of the companies </a:t>
            </a:r>
            <a:r>
              <a:rPr lang="sv-SE" sz="1200" dirty="0" smtClean="0"/>
              <a:t>think </a:t>
            </a:r>
            <a:r>
              <a:rPr lang="sv-SE" sz="1200" dirty="0" smtClean="0"/>
              <a:t>high tax in Sweden is a problem. </a:t>
            </a:r>
            <a:endParaRPr lang="sv-SE" sz="1200" dirty="0"/>
          </a:p>
        </p:txBody>
      </p:sp>
      <p:pic>
        <p:nvPicPr>
          <p:cNvPr id="9" name="Content Placeholder 3"/>
          <p:cNvPicPr>
            <a:picLocks noChangeAspect="1" noChangeArrowheads="1"/>
          </p:cNvPicPr>
          <p:nvPr/>
        </p:nvPicPr>
        <p:blipFill>
          <a:blip r:embed="rId3" cstate="print"/>
          <a:srcRect/>
          <a:stretch>
            <a:fillRect/>
          </a:stretch>
        </p:blipFill>
        <p:spPr bwMode="auto">
          <a:xfrm>
            <a:off x="4887162" y="347531"/>
            <a:ext cx="1462072" cy="552061"/>
          </a:xfrm>
          <a:prstGeom prst="rect">
            <a:avLst/>
          </a:prstGeom>
          <a:noFill/>
        </p:spPr>
      </p:pic>
      <p:sp>
        <p:nvSpPr>
          <p:cNvPr id="10" name="Slide Number Placeholder 9"/>
          <p:cNvSpPr>
            <a:spLocks noGrp="1"/>
          </p:cNvSpPr>
          <p:nvPr>
            <p:ph type="sldNum" sz="quarter" idx="12"/>
          </p:nvPr>
        </p:nvSpPr>
        <p:spPr/>
        <p:txBody>
          <a:bodyPr/>
          <a:lstStyle/>
          <a:p>
            <a:fld id="{44833108-2EEC-4B59-A39C-D7A3C4B52DAB}" type="slidenum">
              <a:rPr lang="sv-SE" smtClean="0"/>
              <a:pPr/>
              <a:t>8</a:t>
            </a:fld>
            <a:endParaRPr lang="sv-S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04664" y="1115616"/>
          <a:ext cx="3168352" cy="31683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789040" y="1259632"/>
          <a:ext cx="2772308" cy="2400267"/>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4"/>
          <p:cNvSpPr>
            <a:spLocks noGrp="1"/>
          </p:cNvSpPr>
          <p:nvPr>
            <p:ph type="title"/>
          </p:nvPr>
        </p:nvSpPr>
        <p:spPr>
          <a:xfrm>
            <a:off x="332656" y="467544"/>
            <a:ext cx="4536504" cy="1032622"/>
          </a:xfrm>
        </p:spPr>
        <p:txBody>
          <a:bodyPr>
            <a:normAutofit/>
          </a:bodyPr>
          <a:lstStyle/>
          <a:p>
            <a:r>
              <a:rPr lang="sv-SE" sz="2800" dirty="0" smtClean="0"/>
              <a:t>Problems and Challenges</a:t>
            </a:r>
            <a:endParaRPr lang="sv-SE" sz="2800" dirty="0"/>
          </a:p>
        </p:txBody>
      </p:sp>
      <p:graphicFrame>
        <p:nvGraphicFramePr>
          <p:cNvPr id="9" name="Content Placeholder 5"/>
          <p:cNvGraphicFramePr>
            <a:graphicFrameLocks/>
          </p:cNvGraphicFramePr>
          <p:nvPr/>
        </p:nvGraphicFramePr>
        <p:xfrm>
          <a:off x="476672" y="5292080"/>
          <a:ext cx="3024336" cy="2592288"/>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548680" y="7812360"/>
            <a:ext cx="2916324" cy="830997"/>
          </a:xfrm>
          <a:prstGeom prst="rect">
            <a:avLst/>
          </a:prstGeom>
          <a:noFill/>
        </p:spPr>
        <p:txBody>
          <a:bodyPr wrap="square" rtlCol="0">
            <a:spAutoFit/>
          </a:bodyPr>
          <a:lstStyle/>
          <a:p>
            <a:r>
              <a:rPr lang="sv-SE" sz="1200" dirty="0" smtClean="0"/>
              <a:t>More than 90 % of the companies had difficulty for local recruitment. And  the problem of language and Culture is high on the list. </a:t>
            </a:r>
            <a:endParaRPr lang="sv-SE" sz="1200" dirty="0"/>
          </a:p>
        </p:txBody>
      </p:sp>
      <p:graphicFrame>
        <p:nvGraphicFramePr>
          <p:cNvPr id="11" name="Chart 10"/>
          <p:cNvGraphicFramePr/>
          <p:nvPr/>
        </p:nvGraphicFramePr>
        <p:xfrm>
          <a:off x="3645024" y="4860032"/>
          <a:ext cx="2916324" cy="288032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332656" y="4283968"/>
            <a:ext cx="3024336" cy="830997"/>
          </a:xfrm>
          <a:prstGeom prst="rect">
            <a:avLst/>
          </a:prstGeom>
          <a:noFill/>
        </p:spPr>
        <p:txBody>
          <a:bodyPr wrap="square" rtlCol="0">
            <a:spAutoFit/>
          </a:bodyPr>
          <a:lstStyle/>
          <a:p>
            <a:r>
              <a:rPr lang="sv-SE" sz="1200" dirty="0" smtClean="0"/>
              <a:t>Echoing the last question, 73% of the companies are most concerned of the labour cost while almost half of the companies are concerned of tax increase. </a:t>
            </a:r>
            <a:endParaRPr lang="sv-SE" sz="1200" dirty="0"/>
          </a:p>
        </p:txBody>
      </p:sp>
      <p:sp>
        <p:nvSpPr>
          <p:cNvPr id="13" name="TextBox 12"/>
          <p:cNvSpPr txBox="1"/>
          <p:nvPr/>
        </p:nvSpPr>
        <p:spPr>
          <a:xfrm>
            <a:off x="4005064" y="3923928"/>
            <a:ext cx="2376264" cy="646331"/>
          </a:xfrm>
          <a:prstGeom prst="rect">
            <a:avLst/>
          </a:prstGeom>
          <a:noFill/>
        </p:spPr>
        <p:txBody>
          <a:bodyPr wrap="square" rtlCol="0">
            <a:spAutoFit/>
          </a:bodyPr>
          <a:lstStyle/>
          <a:p>
            <a:r>
              <a:rPr lang="sv-SE" sz="1200" dirty="0" smtClean="0"/>
              <a:t>All the companies think the tax here in Sweden are heavier than in China. </a:t>
            </a:r>
            <a:endParaRPr lang="sv-SE" sz="1200" dirty="0"/>
          </a:p>
        </p:txBody>
      </p:sp>
      <p:sp>
        <p:nvSpPr>
          <p:cNvPr id="15" name="TextBox 14"/>
          <p:cNvSpPr txBox="1"/>
          <p:nvPr/>
        </p:nvSpPr>
        <p:spPr>
          <a:xfrm>
            <a:off x="3717032" y="7884368"/>
            <a:ext cx="2952328" cy="646331"/>
          </a:xfrm>
          <a:prstGeom prst="rect">
            <a:avLst/>
          </a:prstGeom>
          <a:noFill/>
        </p:spPr>
        <p:txBody>
          <a:bodyPr wrap="square" rtlCol="0">
            <a:spAutoFit/>
          </a:bodyPr>
          <a:lstStyle/>
          <a:p>
            <a:r>
              <a:rPr lang="sv-SE" sz="1200" dirty="0" smtClean="0"/>
              <a:t>None of the companies have experienced more termination from the employees’ side comparing with 2016. Stable staff. </a:t>
            </a:r>
            <a:endParaRPr lang="sv-SE" sz="1200" dirty="0"/>
          </a:p>
        </p:txBody>
      </p:sp>
      <p:pic>
        <p:nvPicPr>
          <p:cNvPr id="14" name="Content Placeholder 3"/>
          <p:cNvPicPr>
            <a:picLocks noChangeAspect="1" noChangeArrowheads="1"/>
          </p:cNvPicPr>
          <p:nvPr/>
        </p:nvPicPr>
        <p:blipFill>
          <a:blip r:embed="rId6" cstate="print"/>
          <a:srcRect/>
          <a:stretch>
            <a:fillRect/>
          </a:stretch>
        </p:blipFill>
        <p:spPr bwMode="auto">
          <a:xfrm>
            <a:off x="4887162" y="347531"/>
            <a:ext cx="1462072" cy="552061"/>
          </a:xfrm>
          <a:prstGeom prst="rect">
            <a:avLst/>
          </a:prstGeom>
          <a:noFill/>
        </p:spPr>
      </p:pic>
      <p:sp>
        <p:nvSpPr>
          <p:cNvPr id="16" name="Slide Number Placeholder 15"/>
          <p:cNvSpPr>
            <a:spLocks noGrp="1"/>
          </p:cNvSpPr>
          <p:nvPr>
            <p:ph type="sldNum" sz="quarter" idx="12"/>
          </p:nvPr>
        </p:nvSpPr>
        <p:spPr/>
        <p:txBody>
          <a:bodyPr/>
          <a:lstStyle/>
          <a:p>
            <a:fld id="{44833108-2EEC-4B59-A39C-D7A3C4B52DAB}" type="slidenum">
              <a:rPr lang="sv-SE" smtClean="0"/>
              <a:pPr/>
              <a:t>9</a:t>
            </a:fld>
            <a:endParaRPr lang="sv-S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1560</TotalTime>
  <Words>1697</Words>
  <Application>Microsoft Office PowerPoint</Application>
  <PresentationFormat>On-screen Show (4:3)</PresentationFormat>
  <Paragraphs>156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Overview</vt:lpstr>
      <vt:lpstr>Basic Information and Development   </vt:lpstr>
      <vt:lpstr>Basic Information and Development   </vt:lpstr>
      <vt:lpstr>Slide 5</vt:lpstr>
      <vt:lpstr>Basic Information and Development   </vt:lpstr>
      <vt:lpstr>Basic Information and Development   </vt:lpstr>
      <vt:lpstr>Problems and Challenges</vt:lpstr>
      <vt:lpstr>Problems and Challenges</vt:lpstr>
      <vt:lpstr>Problems and Challenges</vt:lpstr>
      <vt:lpstr>Problems and Challenges</vt:lpstr>
      <vt:lpstr>Swedish Investment  Environment and Policies </vt:lpstr>
      <vt:lpstr>Slide 13</vt:lpstr>
      <vt:lpstr>Swedish Investment  Environment and Policies</vt:lpstr>
      <vt:lpstr>Swedish Investment  Environment and Policies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Annual Business Survey  on Chinese-owned Companies in Sweden</dc:title>
  <dc:creator>Wenpeng</dc:creator>
  <cp:lastModifiedBy>Wenpeng</cp:lastModifiedBy>
  <cp:revision>197</cp:revision>
  <dcterms:created xsi:type="dcterms:W3CDTF">2018-01-24T16:01:09Z</dcterms:created>
  <dcterms:modified xsi:type="dcterms:W3CDTF">2018-02-06T11:40:20Z</dcterms:modified>
</cp:coreProperties>
</file>